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69" r:id="rId3"/>
    <p:sldId id="257" r:id="rId4"/>
    <p:sldId id="258" r:id="rId5"/>
    <p:sldId id="260" r:id="rId6"/>
    <p:sldId id="267" r:id="rId7"/>
    <p:sldId id="263" r:id="rId8"/>
    <p:sldId id="261" r:id="rId9"/>
    <p:sldId id="264" r:id="rId10"/>
    <p:sldId id="262" r:id="rId11"/>
    <p:sldId id="265" r:id="rId12"/>
    <p:sldId id="266" r:id="rId13"/>
    <p:sldId id="268" r:id="rId14"/>
    <p:sldId id="270" r:id="rId15"/>
    <p:sldId id="271" r:id="rId16"/>
    <p:sldId id="272" r:id="rId17"/>
    <p:sldId id="273" r:id="rId18"/>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6" d="100"/>
          <a:sy n="66" d="100"/>
        </p:scale>
        <p:origin x="-1018" y="-8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40ADBB-7EFD-4D29-A40B-E08B30B9CB4B}" type="datetimeFigureOut">
              <a:rPr lang="ko-KR" altLang="en-US" smtClean="0"/>
              <a:t>2018-11-13</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D7C1CF-ECB4-4152-A7C5-62DF1BCEFD47}" type="slidenum">
              <a:rPr lang="ko-KR" altLang="en-US" smtClean="0"/>
              <a:t>‹#›</a:t>
            </a:fld>
            <a:endParaRPr lang="ko-KR" altLang="en-US"/>
          </a:p>
        </p:txBody>
      </p:sp>
    </p:spTree>
    <p:extLst>
      <p:ext uri="{BB962C8B-B14F-4D97-AF65-F5344CB8AC3E}">
        <p14:creationId xmlns:p14="http://schemas.microsoft.com/office/powerpoint/2010/main" val="229333845"/>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2130425"/>
            <a:ext cx="7772400" cy="1470025"/>
          </a:xfrm>
        </p:spPr>
        <p:txBody>
          <a:bodyPr/>
          <a:lstStyle/>
          <a:p>
            <a:r>
              <a:rPr lang="ko-KR" altLang="en-US" smtClean="0"/>
              <a:t>마스터 제목 스타일 편집</a:t>
            </a:r>
            <a:endParaRPr lang="ko-KR" altLang="en-US"/>
          </a:p>
        </p:txBody>
      </p:sp>
      <p:sp>
        <p:nvSpPr>
          <p:cNvPr id="3" name="부제목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smtClean="0"/>
              <a:t>마스터 부제목 스타일 편집</a:t>
            </a:r>
            <a:endParaRPr lang="ko-KR" altLang="en-US"/>
          </a:p>
        </p:txBody>
      </p:sp>
      <p:sp>
        <p:nvSpPr>
          <p:cNvPr id="4" name="날짜 개체 틀 3"/>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108972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2846890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74638"/>
            <a:ext cx="2057400" cy="5851525"/>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457200" y="274638"/>
            <a:ext cx="6019800" cy="5851525"/>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3734760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544987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4406900"/>
            <a:ext cx="7772400" cy="1362075"/>
          </a:xfrm>
        </p:spPr>
        <p:txBody>
          <a:bodyPr anchor="t"/>
          <a:lstStyle>
            <a:lvl1pPr algn="l">
              <a:defRPr sz="4000" b="1" cap="all"/>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smtClean="0"/>
              <a:t>마스터 텍스트 스타일을 편집합니다</a:t>
            </a:r>
          </a:p>
        </p:txBody>
      </p:sp>
      <p:sp>
        <p:nvSpPr>
          <p:cNvPr id="4" name="날짜 개체 틀 3"/>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3583740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10379791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내용 개체 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내용 개체 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29778763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3232425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2200863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0" y="273050"/>
            <a:ext cx="3008313" cy="1162050"/>
          </a:xfrm>
        </p:spPr>
        <p:txBody>
          <a:bodyPr anchor="b"/>
          <a:lstStyle>
            <a:lvl1pPr algn="l">
              <a:defRPr sz="2000" b="1"/>
            </a:lvl1pPr>
          </a:lstStyle>
          <a:p>
            <a:r>
              <a:rPr lang="ko-KR" altLang="en-US" smtClean="0"/>
              <a:t>마스터 제목 스타일 편집</a:t>
            </a:r>
            <a:endParaRPr lang="ko-KR" altLang="en-US"/>
          </a:p>
        </p:txBody>
      </p:sp>
      <p:sp>
        <p:nvSpPr>
          <p:cNvPr id="3" name="내용 개체 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2762707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4800600"/>
            <a:ext cx="5486400" cy="566738"/>
          </a:xfrm>
        </p:spPr>
        <p:txBody>
          <a:bodyPr anchor="b"/>
          <a:lstStyle>
            <a:lvl1pPr algn="l">
              <a:defRPr sz="2000" b="1"/>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0213B488-7E9C-4741-A24B-99F7D2EBC576}" type="datetimeFigureOut">
              <a:rPr lang="ko-KR" altLang="en-US" smtClean="0"/>
              <a:t>2018-11-13</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2805425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3B488-7E9C-4741-A24B-99F7D2EBC576}" type="datetimeFigureOut">
              <a:rPr lang="ko-KR" altLang="en-US" smtClean="0"/>
              <a:t>2018-11-13</a:t>
            </a:fld>
            <a:endParaRPr lang="ko-KR" altLang="en-US"/>
          </a:p>
        </p:txBody>
      </p:sp>
      <p:sp>
        <p:nvSpPr>
          <p:cNvPr id="5" name="바닥글 개체 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4D29AD-C8B5-4E4C-A9FA-5545FEF66DBE}" type="slidenum">
              <a:rPr lang="ko-KR" altLang="en-US" smtClean="0"/>
              <a:t>‹#›</a:t>
            </a:fld>
            <a:endParaRPr lang="ko-KR" altLang="en-US"/>
          </a:p>
        </p:txBody>
      </p:sp>
    </p:spTree>
    <p:extLst>
      <p:ext uri="{BB962C8B-B14F-4D97-AF65-F5344CB8AC3E}">
        <p14:creationId xmlns:p14="http://schemas.microsoft.com/office/powerpoint/2010/main" val="8311921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1916832"/>
            <a:ext cx="7772400" cy="1470025"/>
          </a:xfrm>
        </p:spPr>
        <p:txBody>
          <a:bodyPr/>
          <a:lstStyle/>
          <a:p>
            <a:r>
              <a:rPr lang="en-US" altLang="ko-KR" dirty="0" smtClean="0">
                <a:latin typeface="Cambria Math" panose="02040503050406030204" pitchFamily="18" charset="0"/>
                <a:ea typeface="Cambria Math" panose="02040503050406030204" pitchFamily="18" charset="0"/>
              </a:rPr>
              <a:t>Evolutionary games and spatial chaos</a:t>
            </a:r>
            <a:endParaRPr lang="ko-KR" altLang="en-US" dirty="0">
              <a:latin typeface="Cambria Math" panose="02040503050406030204" pitchFamily="18" charset="0"/>
            </a:endParaRPr>
          </a:p>
        </p:txBody>
      </p:sp>
      <p:sp>
        <p:nvSpPr>
          <p:cNvPr id="3" name="부제목 2"/>
          <p:cNvSpPr>
            <a:spLocks noGrp="1"/>
          </p:cNvSpPr>
          <p:nvPr>
            <p:ph type="subTitle" idx="1"/>
          </p:nvPr>
        </p:nvSpPr>
        <p:spPr>
          <a:xfrm>
            <a:off x="1403648" y="3501008"/>
            <a:ext cx="6400800" cy="1752600"/>
          </a:xfrm>
        </p:spPr>
        <p:txBody>
          <a:bodyPr/>
          <a:lstStyle/>
          <a:p>
            <a:r>
              <a:rPr lang="en-US" altLang="ko-KR" dirty="0" smtClean="0">
                <a:latin typeface="Cambria Math" panose="02040503050406030204" pitchFamily="18" charset="0"/>
                <a:ea typeface="Cambria Math" panose="02040503050406030204" pitchFamily="18" charset="0"/>
              </a:rPr>
              <a:t>Martin A. Nowak &amp; Robert M. May</a:t>
            </a:r>
            <a:endParaRPr lang="ko-KR" altLang="en-US" dirty="0">
              <a:latin typeface="Cambria Math" panose="02040503050406030204" pitchFamily="18" charset="0"/>
            </a:endParaRPr>
          </a:p>
        </p:txBody>
      </p:sp>
    </p:spTree>
    <p:extLst>
      <p:ext uri="{BB962C8B-B14F-4D97-AF65-F5344CB8AC3E}">
        <p14:creationId xmlns:p14="http://schemas.microsoft.com/office/powerpoint/2010/main" val="8962171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2"/>
          <p:cNvSpPr/>
          <p:nvPr/>
        </p:nvSpPr>
        <p:spPr>
          <a:xfrm>
            <a:off x="1409236" y="1542991"/>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a:t>
            </a:r>
            <a:endParaRPr lang="ko-KR" altLang="en-US" b="1" dirty="0">
              <a:solidFill>
                <a:schemeClr val="tx1"/>
              </a:solidFill>
              <a:latin typeface="Cambria Math" panose="02040503050406030204" pitchFamily="18" charset="0"/>
            </a:endParaRPr>
          </a:p>
        </p:txBody>
      </p:sp>
      <p:sp>
        <p:nvSpPr>
          <p:cNvPr id="13" name="직사각형 12"/>
          <p:cNvSpPr/>
          <p:nvPr/>
        </p:nvSpPr>
        <p:spPr>
          <a:xfrm>
            <a:off x="1430156" y="4311517"/>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2</a:t>
            </a:r>
            <a:endParaRPr lang="ko-KR" altLang="en-US" b="1" dirty="0">
              <a:solidFill>
                <a:schemeClr val="tx1"/>
              </a:solidFill>
              <a:latin typeface="Cambria Math" panose="02040503050406030204" pitchFamily="18" charset="0"/>
            </a:endParaRPr>
          </a:p>
        </p:txBody>
      </p:sp>
      <p:sp>
        <p:nvSpPr>
          <p:cNvPr id="14" name="직사각형 13"/>
          <p:cNvSpPr/>
          <p:nvPr/>
        </p:nvSpPr>
        <p:spPr>
          <a:xfrm>
            <a:off x="3923928" y="894919"/>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15" name="직사각형 14"/>
          <p:cNvSpPr/>
          <p:nvPr/>
        </p:nvSpPr>
        <p:spPr>
          <a:xfrm>
            <a:off x="3923928" y="2235451"/>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sp>
        <p:nvSpPr>
          <p:cNvPr id="16" name="직사각형 15"/>
          <p:cNvSpPr/>
          <p:nvPr/>
        </p:nvSpPr>
        <p:spPr>
          <a:xfrm>
            <a:off x="3945742" y="3631223"/>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17" name="직사각형 16"/>
          <p:cNvSpPr/>
          <p:nvPr/>
        </p:nvSpPr>
        <p:spPr>
          <a:xfrm>
            <a:off x="3945742" y="4971755"/>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cxnSp>
        <p:nvCxnSpPr>
          <p:cNvPr id="19" name="직선 화살표 연결선 18"/>
          <p:cNvCxnSpPr>
            <a:stCxn id="3" idx="3"/>
            <a:endCxn id="14" idx="1"/>
          </p:cNvCxnSpPr>
          <p:nvPr/>
        </p:nvCxnSpPr>
        <p:spPr>
          <a:xfrm flipV="1">
            <a:off x="2669376" y="1434979"/>
            <a:ext cx="1254552" cy="64807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직선 화살표 연결선 20"/>
          <p:cNvCxnSpPr>
            <a:endCxn id="15" idx="1"/>
          </p:cNvCxnSpPr>
          <p:nvPr/>
        </p:nvCxnSpPr>
        <p:spPr>
          <a:xfrm>
            <a:off x="2669376" y="2083051"/>
            <a:ext cx="1254552" cy="69246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4" name="직선 화살표 연결선 23"/>
          <p:cNvCxnSpPr/>
          <p:nvPr/>
        </p:nvCxnSpPr>
        <p:spPr>
          <a:xfrm flipV="1">
            <a:off x="2669376" y="4171283"/>
            <a:ext cx="1254552" cy="64807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직선 화살표 연결선 24"/>
          <p:cNvCxnSpPr/>
          <p:nvPr/>
        </p:nvCxnSpPr>
        <p:spPr>
          <a:xfrm>
            <a:off x="2669376" y="4819355"/>
            <a:ext cx="1254552" cy="69246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직선 화살표 연결선 26"/>
          <p:cNvCxnSpPr>
            <a:stCxn id="3" idx="2"/>
            <a:endCxn id="13" idx="0"/>
          </p:cNvCxnSpPr>
          <p:nvPr/>
        </p:nvCxnSpPr>
        <p:spPr>
          <a:xfrm>
            <a:off x="2039306" y="2623111"/>
            <a:ext cx="20920" cy="1688406"/>
          </a:xfrm>
          <a:prstGeom prst="straightConnector1">
            <a:avLst/>
          </a:prstGeom>
          <a:ln w="3175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직선 연결선 28"/>
          <p:cNvCxnSpPr/>
          <p:nvPr/>
        </p:nvCxnSpPr>
        <p:spPr>
          <a:xfrm>
            <a:off x="1835696" y="3467314"/>
            <a:ext cx="432048" cy="0"/>
          </a:xfrm>
          <a:prstGeom prst="line">
            <a:avLst/>
          </a:prstGeom>
          <a:ln w="92075">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95536" y="3144148"/>
            <a:ext cx="1440160" cy="646331"/>
          </a:xfrm>
          <a:prstGeom prst="rect">
            <a:avLst/>
          </a:prstGeom>
          <a:noFill/>
          <a:ln w="41275">
            <a:solidFill>
              <a:srgbClr val="FF000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Not interactive</a:t>
            </a:r>
            <a:endParaRPr lang="ko-KR" altLang="en-US" dirty="0">
              <a:latin typeface="Cambria Math" panose="02040503050406030204" pitchFamily="18" charset="0"/>
            </a:endParaRPr>
          </a:p>
        </p:txBody>
      </p:sp>
      <p:sp>
        <p:nvSpPr>
          <p:cNvPr id="23" name="직사각형 22"/>
          <p:cNvSpPr/>
          <p:nvPr/>
        </p:nvSpPr>
        <p:spPr>
          <a:xfrm>
            <a:off x="6461218" y="396702"/>
            <a:ext cx="1279134" cy="581191"/>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26" name="직사각형 25"/>
          <p:cNvSpPr/>
          <p:nvPr/>
        </p:nvSpPr>
        <p:spPr>
          <a:xfrm>
            <a:off x="6461218" y="1177824"/>
            <a:ext cx="1279134" cy="581191"/>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cxnSp>
        <p:nvCxnSpPr>
          <p:cNvPr id="28" name="직선 화살표 연결선 27"/>
          <p:cNvCxnSpPr>
            <a:stCxn id="14" idx="3"/>
            <a:endCxn id="23" idx="1"/>
          </p:cNvCxnSpPr>
          <p:nvPr/>
        </p:nvCxnSpPr>
        <p:spPr>
          <a:xfrm flipV="1">
            <a:off x="5184068" y="687298"/>
            <a:ext cx="1277150" cy="747681"/>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직선 화살표 연결선 30"/>
          <p:cNvCxnSpPr>
            <a:stCxn id="14" idx="3"/>
            <a:endCxn id="26" idx="1"/>
          </p:cNvCxnSpPr>
          <p:nvPr/>
        </p:nvCxnSpPr>
        <p:spPr>
          <a:xfrm>
            <a:off x="5184068" y="1434979"/>
            <a:ext cx="1277150" cy="33441"/>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2" name="직사각형 31"/>
          <p:cNvSpPr/>
          <p:nvPr/>
        </p:nvSpPr>
        <p:spPr>
          <a:xfrm>
            <a:off x="6453097" y="1975039"/>
            <a:ext cx="1279134" cy="581191"/>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33" name="직사각형 32"/>
          <p:cNvSpPr/>
          <p:nvPr/>
        </p:nvSpPr>
        <p:spPr>
          <a:xfrm>
            <a:off x="6442416" y="2775511"/>
            <a:ext cx="1279134" cy="58119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bg1"/>
                </a:solidFill>
                <a:latin typeface="Cambria Math" panose="02040503050406030204" pitchFamily="18" charset="0"/>
                <a:ea typeface="Cambria Math" panose="02040503050406030204" pitchFamily="18" charset="0"/>
              </a:rPr>
              <a:t>Defector</a:t>
            </a:r>
            <a:endParaRPr lang="ko-KR" altLang="en-US" sz="1600" b="1" dirty="0">
              <a:solidFill>
                <a:schemeClr val="bg1"/>
              </a:solidFill>
              <a:latin typeface="Cambria Math" panose="02040503050406030204" pitchFamily="18" charset="0"/>
            </a:endParaRPr>
          </a:p>
        </p:txBody>
      </p:sp>
      <p:cxnSp>
        <p:nvCxnSpPr>
          <p:cNvPr id="34" name="직선 화살표 연결선 33"/>
          <p:cNvCxnSpPr>
            <a:stCxn id="15" idx="3"/>
            <a:endCxn id="32" idx="1"/>
          </p:cNvCxnSpPr>
          <p:nvPr/>
        </p:nvCxnSpPr>
        <p:spPr>
          <a:xfrm flipV="1">
            <a:off x="5184068" y="2265635"/>
            <a:ext cx="1269029" cy="509876"/>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직선 화살표 연결선 34"/>
          <p:cNvCxnSpPr>
            <a:stCxn id="15" idx="3"/>
            <a:endCxn id="33" idx="1"/>
          </p:cNvCxnSpPr>
          <p:nvPr/>
        </p:nvCxnSpPr>
        <p:spPr>
          <a:xfrm>
            <a:off x="5184068" y="2775511"/>
            <a:ext cx="1258348" cy="290596"/>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6" name="직선 연결선 35"/>
          <p:cNvCxnSpPr/>
          <p:nvPr/>
        </p:nvCxnSpPr>
        <p:spPr>
          <a:xfrm>
            <a:off x="3296652" y="1038935"/>
            <a:ext cx="0" cy="4824536"/>
          </a:xfrm>
          <a:prstGeom prst="line">
            <a:avLst/>
          </a:prstGeom>
          <a:ln w="34925">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40" name="직선 연결선 39"/>
          <p:cNvCxnSpPr/>
          <p:nvPr/>
        </p:nvCxnSpPr>
        <p:spPr>
          <a:xfrm flipH="1">
            <a:off x="2060226" y="5863471"/>
            <a:ext cx="1236426" cy="0"/>
          </a:xfrm>
          <a:prstGeom prst="line">
            <a:avLst/>
          </a:prstGeom>
          <a:ln w="41275">
            <a:solidFill>
              <a:srgbClr val="92D050"/>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599146" y="5540305"/>
            <a:ext cx="1440160" cy="646331"/>
          </a:xfrm>
          <a:prstGeom prst="rect">
            <a:avLst/>
          </a:prstGeom>
          <a:noFill/>
          <a:ln w="41275">
            <a:solidFill>
              <a:srgbClr val="92D05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Initial condition</a:t>
            </a:r>
            <a:endParaRPr lang="ko-KR" altLang="en-US" dirty="0">
              <a:latin typeface="Cambria Math" panose="02040503050406030204" pitchFamily="18" charset="0"/>
            </a:endParaRPr>
          </a:p>
        </p:txBody>
      </p:sp>
      <p:sp>
        <p:nvSpPr>
          <p:cNvPr id="61" name="직사각형 60"/>
          <p:cNvSpPr/>
          <p:nvPr/>
        </p:nvSpPr>
        <p:spPr>
          <a:xfrm>
            <a:off x="6461217" y="3517231"/>
            <a:ext cx="1279134" cy="581191"/>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62" name="직사각형 61"/>
          <p:cNvSpPr/>
          <p:nvPr/>
        </p:nvSpPr>
        <p:spPr>
          <a:xfrm>
            <a:off x="6461217" y="4298353"/>
            <a:ext cx="1279134" cy="581191"/>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sp>
        <p:nvSpPr>
          <p:cNvPr id="63" name="직사각형 62"/>
          <p:cNvSpPr/>
          <p:nvPr/>
        </p:nvSpPr>
        <p:spPr>
          <a:xfrm>
            <a:off x="6453096" y="5095568"/>
            <a:ext cx="1279134" cy="581191"/>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64" name="직사각형 63"/>
          <p:cNvSpPr/>
          <p:nvPr/>
        </p:nvSpPr>
        <p:spPr>
          <a:xfrm>
            <a:off x="6442415" y="5896040"/>
            <a:ext cx="1279134" cy="58119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bg1"/>
                </a:solidFill>
                <a:latin typeface="Cambria Math" panose="02040503050406030204" pitchFamily="18" charset="0"/>
                <a:ea typeface="Cambria Math" panose="02040503050406030204" pitchFamily="18" charset="0"/>
              </a:rPr>
              <a:t>Defector</a:t>
            </a:r>
            <a:endParaRPr lang="ko-KR" altLang="en-US" sz="1600" b="1" dirty="0">
              <a:solidFill>
                <a:schemeClr val="bg1"/>
              </a:solidFill>
              <a:latin typeface="Cambria Math" panose="02040503050406030204" pitchFamily="18" charset="0"/>
            </a:endParaRPr>
          </a:p>
        </p:txBody>
      </p:sp>
      <p:cxnSp>
        <p:nvCxnSpPr>
          <p:cNvPr id="77" name="직선 화살표 연결선 76"/>
          <p:cNvCxnSpPr>
            <a:endCxn id="61" idx="1"/>
          </p:cNvCxnSpPr>
          <p:nvPr/>
        </p:nvCxnSpPr>
        <p:spPr>
          <a:xfrm flipV="1">
            <a:off x="5194749" y="3807827"/>
            <a:ext cx="1266468" cy="327615"/>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8" name="직선 화살표 연결선 77"/>
          <p:cNvCxnSpPr>
            <a:endCxn id="62" idx="1"/>
          </p:cNvCxnSpPr>
          <p:nvPr/>
        </p:nvCxnSpPr>
        <p:spPr>
          <a:xfrm>
            <a:off x="5194749" y="4135442"/>
            <a:ext cx="1266468" cy="453507"/>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3" name="직선 화살표 연결선 82"/>
          <p:cNvCxnSpPr>
            <a:endCxn id="63" idx="1"/>
          </p:cNvCxnSpPr>
          <p:nvPr/>
        </p:nvCxnSpPr>
        <p:spPr>
          <a:xfrm flipV="1">
            <a:off x="5205882" y="5386164"/>
            <a:ext cx="1247214" cy="78235"/>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4" name="직선 화살표 연결선 83"/>
          <p:cNvCxnSpPr>
            <a:endCxn id="64" idx="1"/>
          </p:cNvCxnSpPr>
          <p:nvPr/>
        </p:nvCxnSpPr>
        <p:spPr>
          <a:xfrm>
            <a:off x="5205882" y="5464399"/>
            <a:ext cx="1236533" cy="722237"/>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7" name="직선 연결선 36"/>
          <p:cNvCxnSpPr/>
          <p:nvPr/>
        </p:nvCxnSpPr>
        <p:spPr>
          <a:xfrm>
            <a:off x="5837242" y="507831"/>
            <a:ext cx="0" cy="5969400"/>
          </a:xfrm>
          <a:prstGeom prst="line">
            <a:avLst/>
          </a:prstGeom>
          <a:ln w="34925">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8" name="직선 연결선 37"/>
          <p:cNvCxnSpPr/>
          <p:nvPr/>
        </p:nvCxnSpPr>
        <p:spPr>
          <a:xfrm flipH="1">
            <a:off x="4600816" y="6477231"/>
            <a:ext cx="1236426" cy="0"/>
          </a:xfrm>
          <a:prstGeom prst="line">
            <a:avLst/>
          </a:prstGeom>
          <a:ln w="41275">
            <a:solidFill>
              <a:srgbClr val="0070C0"/>
            </a:solidFill>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3139736" y="6154065"/>
            <a:ext cx="1440160" cy="646331"/>
          </a:xfrm>
          <a:prstGeom prst="rect">
            <a:avLst/>
          </a:prstGeom>
          <a:noFill/>
          <a:ln w="41275">
            <a:solidFill>
              <a:srgbClr val="0070C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Determined (</a:t>
            </a:r>
            <a:r>
              <a:rPr lang="en-US" altLang="ko-KR" dirty="0">
                <a:latin typeface="Cambria Math" panose="02040503050406030204" pitchFamily="18" charset="0"/>
                <a:ea typeface="Cambria Math" panose="02040503050406030204" pitchFamily="18" charset="0"/>
              </a:rPr>
              <a:t>O</a:t>
            </a:r>
            <a:r>
              <a:rPr lang="en-US" altLang="ko-KR" dirty="0" smtClean="0">
                <a:latin typeface="Cambria Math" panose="02040503050406030204" pitchFamily="18" charset="0"/>
                <a:ea typeface="Cambria Math" panose="02040503050406030204" pitchFamily="18" charset="0"/>
              </a:rPr>
              <a:t>ne round)</a:t>
            </a:r>
            <a:endParaRPr lang="ko-KR" altLang="en-US" dirty="0">
              <a:latin typeface="Cambria Math" panose="02040503050406030204" pitchFamily="18" charset="0"/>
            </a:endParaRPr>
          </a:p>
        </p:txBody>
      </p:sp>
      <p:sp>
        <p:nvSpPr>
          <p:cNvPr id="42" name="TextBox 41"/>
          <p:cNvSpPr txBox="1"/>
          <p:nvPr/>
        </p:nvSpPr>
        <p:spPr>
          <a:xfrm>
            <a:off x="0" y="-1"/>
            <a:ext cx="5544616" cy="507831"/>
          </a:xfrm>
          <a:prstGeom prst="rect">
            <a:avLst/>
          </a:prstGeom>
          <a:noFill/>
        </p:spPr>
        <p:txBody>
          <a:bodyPr wrap="square" rtlCol="0">
            <a:spAutoFit/>
          </a:bodyPr>
          <a:lstStyle/>
          <a:p>
            <a:r>
              <a:rPr lang="en-US" altLang="ko-KR" sz="2700" b="1" dirty="0" smtClean="0">
                <a:latin typeface="Cambria Math" panose="02040503050406030204" pitchFamily="18" charset="0"/>
                <a:ea typeface="Cambria Math" panose="02040503050406030204" pitchFamily="18" charset="0"/>
              </a:rPr>
              <a:t>How to play this game</a:t>
            </a:r>
            <a:endParaRPr lang="ko-KR" altLang="en-US" sz="2700" b="1" dirty="0">
              <a:latin typeface="Cambria Math" panose="02040503050406030204" pitchFamily="18" charset="0"/>
            </a:endParaRPr>
          </a:p>
        </p:txBody>
      </p:sp>
    </p:spTree>
    <p:extLst>
      <p:ext uri="{BB962C8B-B14F-4D97-AF65-F5344CB8AC3E}">
        <p14:creationId xmlns:p14="http://schemas.microsoft.com/office/powerpoint/2010/main" val="40416206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Box 41"/>
          <p:cNvSpPr txBox="1"/>
          <p:nvPr/>
        </p:nvSpPr>
        <p:spPr>
          <a:xfrm>
            <a:off x="0" y="287182"/>
            <a:ext cx="9143999" cy="553998"/>
          </a:xfrm>
          <a:prstGeom prst="rect">
            <a:avLst/>
          </a:prstGeom>
          <a:noFill/>
        </p:spPr>
        <p:txBody>
          <a:bodyPr wrap="square" rtlCol="0">
            <a:spAutoFit/>
          </a:bodyPr>
          <a:lstStyle/>
          <a:p>
            <a:pPr algn="ctr"/>
            <a:r>
              <a:rPr lang="en-US" altLang="ko-KR" sz="3000" b="1" dirty="0" smtClean="0">
                <a:latin typeface="Cambria Math" panose="02040503050406030204" pitchFamily="18" charset="0"/>
                <a:ea typeface="Cambria Math" panose="02040503050406030204" pitchFamily="18" charset="0"/>
              </a:rPr>
              <a:t>ASSUMPTIONS ( T&gt;R&gt;P&gt;S )</a:t>
            </a:r>
            <a:endParaRPr lang="ko-KR" altLang="en-US" sz="3000" b="1" dirty="0">
              <a:latin typeface="Cambria Math" panose="02040503050406030204" pitchFamily="18" charset="0"/>
            </a:endParaRPr>
          </a:p>
        </p:txBody>
      </p:sp>
      <p:sp>
        <p:nvSpPr>
          <p:cNvPr id="43" name="직사각형 42"/>
          <p:cNvSpPr/>
          <p:nvPr/>
        </p:nvSpPr>
        <p:spPr>
          <a:xfrm>
            <a:off x="323528" y="1584824"/>
            <a:ext cx="1008112" cy="864096"/>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a:t>
            </a:r>
            <a:endParaRPr lang="ko-KR" altLang="en-US" b="1" dirty="0">
              <a:solidFill>
                <a:schemeClr val="tx1"/>
              </a:solidFill>
              <a:latin typeface="Cambria Math" panose="02040503050406030204" pitchFamily="18" charset="0"/>
            </a:endParaRPr>
          </a:p>
        </p:txBody>
      </p:sp>
      <p:sp>
        <p:nvSpPr>
          <p:cNvPr id="44" name="직사각형 43"/>
          <p:cNvSpPr/>
          <p:nvPr/>
        </p:nvSpPr>
        <p:spPr>
          <a:xfrm>
            <a:off x="344448" y="2844465"/>
            <a:ext cx="1008112" cy="864096"/>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2</a:t>
            </a:r>
            <a:endParaRPr lang="ko-KR" altLang="en-US" b="1" dirty="0">
              <a:solidFill>
                <a:schemeClr val="tx1"/>
              </a:solidFill>
              <a:latin typeface="Cambria Math" panose="02040503050406030204" pitchFamily="18" charset="0"/>
            </a:endParaRPr>
          </a:p>
        </p:txBody>
      </p:sp>
      <p:sp>
        <p:nvSpPr>
          <p:cNvPr id="48" name="직사각형 47"/>
          <p:cNvSpPr/>
          <p:nvPr/>
        </p:nvSpPr>
        <p:spPr>
          <a:xfrm>
            <a:off x="1756021" y="2141294"/>
            <a:ext cx="1008112" cy="864096"/>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cxnSp>
        <p:nvCxnSpPr>
          <p:cNvPr id="49" name="직선 화살표 연결선 48"/>
          <p:cNvCxnSpPr>
            <a:stCxn id="43" idx="3"/>
            <a:endCxn id="48" idx="1"/>
          </p:cNvCxnSpPr>
          <p:nvPr/>
        </p:nvCxnSpPr>
        <p:spPr>
          <a:xfrm>
            <a:off x="1331640" y="2016872"/>
            <a:ext cx="424381" cy="55647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0" name="직선 화살표 연결선 49"/>
          <p:cNvCxnSpPr>
            <a:stCxn id="44" idx="3"/>
            <a:endCxn id="48" idx="1"/>
          </p:cNvCxnSpPr>
          <p:nvPr/>
        </p:nvCxnSpPr>
        <p:spPr>
          <a:xfrm flipV="1">
            <a:off x="1352560" y="2573342"/>
            <a:ext cx="403461" cy="703171"/>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직선 화살표 연결선 52"/>
          <p:cNvCxnSpPr>
            <a:endCxn id="56" idx="1"/>
          </p:cNvCxnSpPr>
          <p:nvPr/>
        </p:nvCxnSpPr>
        <p:spPr>
          <a:xfrm>
            <a:off x="2764133" y="2573342"/>
            <a:ext cx="576064" cy="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6" name="직사각형 55"/>
          <p:cNvSpPr/>
          <p:nvPr/>
        </p:nvSpPr>
        <p:spPr>
          <a:xfrm>
            <a:off x="3340197" y="2217175"/>
            <a:ext cx="648072" cy="71233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4000" b="1" dirty="0">
                <a:solidFill>
                  <a:schemeClr val="tx1"/>
                </a:solidFill>
                <a:latin typeface="Cambria Math" panose="02040503050406030204" pitchFamily="18" charset="0"/>
                <a:ea typeface="Cambria Math" panose="02040503050406030204" pitchFamily="18" charset="0"/>
              </a:rPr>
              <a:t>R</a:t>
            </a:r>
            <a:endParaRPr lang="ko-KR" altLang="en-US" sz="4000" b="1" dirty="0">
              <a:solidFill>
                <a:schemeClr val="tx1"/>
              </a:solidFill>
              <a:latin typeface="Cambria Math" panose="02040503050406030204" pitchFamily="18" charset="0"/>
            </a:endParaRPr>
          </a:p>
        </p:txBody>
      </p:sp>
      <p:sp>
        <p:nvSpPr>
          <p:cNvPr id="60" name="직사각형 59"/>
          <p:cNvSpPr/>
          <p:nvPr/>
        </p:nvSpPr>
        <p:spPr>
          <a:xfrm>
            <a:off x="323528" y="3871645"/>
            <a:ext cx="1008112" cy="864096"/>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a:t>
            </a:r>
            <a:endParaRPr lang="ko-KR" altLang="en-US" b="1" dirty="0">
              <a:solidFill>
                <a:schemeClr val="tx1"/>
              </a:solidFill>
              <a:latin typeface="Cambria Math" panose="02040503050406030204" pitchFamily="18" charset="0"/>
            </a:endParaRPr>
          </a:p>
        </p:txBody>
      </p:sp>
      <p:sp>
        <p:nvSpPr>
          <p:cNvPr id="65" name="직사각형 64"/>
          <p:cNvSpPr/>
          <p:nvPr/>
        </p:nvSpPr>
        <p:spPr>
          <a:xfrm>
            <a:off x="344448" y="5131286"/>
            <a:ext cx="1008112" cy="864096"/>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2</a:t>
            </a:r>
            <a:endParaRPr lang="ko-KR" altLang="en-US" b="1" dirty="0">
              <a:solidFill>
                <a:schemeClr val="tx1"/>
              </a:solidFill>
              <a:latin typeface="Cambria Math" panose="02040503050406030204" pitchFamily="18" charset="0"/>
            </a:endParaRPr>
          </a:p>
        </p:txBody>
      </p:sp>
      <p:sp>
        <p:nvSpPr>
          <p:cNvPr id="66" name="직사각형 65"/>
          <p:cNvSpPr/>
          <p:nvPr/>
        </p:nvSpPr>
        <p:spPr>
          <a:xfrm>
            <a:off x="1756021" y="4428115"/>
            <a:ext cx="1008112" cy="864096"/>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bg1"/>
                </a:solidFill>
                <a:latin typeface="Cambria Math" panose="02040503050406030204" pitchFamily="18" charset="0"/>
                <a:ea typeface="Cambria Math" panose="02040503050406030204" pitchFamily="18" charset="0"/>
              </a:rPr>
              <a:t>Defector</a:t>
            </a:r>
            <a:endParaRPr lang="ko-KR" altLang="en-US" sz="1550" b="1" dirty="0">
              <a:solidFill>
                <a:schemeClr val="bg1"/>
              </a:solidFill>
              <a:latin typeface="Cambria Math" panose="02040503050406030204" pitchFamily="18" charset="0"/>
            </a:endParaRPr>
          </a:p>
        </p:txBody>
      </p:sp>
      <p:cxnSp>
        <p:nvCxnSpPr>
          <p:cNvPr id="67" name="직선 화살표 연결선 66"/>
          <p:cNvCxnSpPr>
            <a:stCxn id="60" idx="3"/>
            <a:endCxn id="66" idx="1"/>
          </p:cNvCxnSpPr>
          <p:nvPr/>
        </p:nvCxnSpPr>
        <p:spPr>
          <a:xfrm>
            <a:off x="1331640" y="4303693"/>
            <a:ext cx="424381" cy="55647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8" name="직선 화살표 연결선 67"/>
          <p:cNvCxnSpPr>
            <a:stCxn id="65" idx="3"/>
            <a:endCxn id="66" idx="1"/>
          </p:cNvCxnSpPr>
          <p:nvPr/>
        </p:nvCxnSpPr>
        <p:spPr>
          <a:xfrm flipV="1">
            <a:off x="1352560" y="4860163"/>
            <a:ext cx="403461" cy="703171"/>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9" name="직선 화살표 연결선 68"/>
          <p:cNvCxnSpPr/>
          <p:nvPr/>
        </p:nvCxnSpPr>
        <p:spPr>
          <a:xfrm>
            <a:off x="2764133" y="4860163"/>
            <a:ext cx="576064" cy="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0" name="직사각형 69"/>
          <p:cNvSpPr/>
          <p:nvPr/>
        </p:nvSpPr>
        <p:spPr>
          <a:xfrm>
            <a:off x="3340197" y="4503996"/>
            <a:ext cx="648072" cy="71233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4000" b="1" dirty="0">
                <a:solidFill>
                  <a:schemeClr val="tx1"/>
                </a:solidFill>
                <a:latin typeface="Cambria Math" panose="02040503050406030204" pitchFamily="18" charset="0"/>
                <a:ea typeface="Cambria Math" panose="02040503050406030204" pitchFamily="18" charset="0"/>
              </a:rPr>
              <a:t>P</a:t>
            </a:r>
            <a:endParaRPr lang="ko-KR" altLang="en-US" sz="4000" b="1" dirty="0">
              <a:solidFill>
                <a:schemeClr val="tx1"/>
              </a:solidFill>
              <a:latin typeface="Cambria Math" panose="02040503050406030204" pitchFamily="18" charset="0"/>
            </a:endParaRPr>
          </a:p>
        </p:txBody>
      </p:sp>
      <p:sp>
        <p:nvSpPr>
          <p:cNvPr id="71" name="TextBox 70"/>
          <p:cNvSpPr txBox="1"/>
          <p:nvPr/>
        </p:nvSpPr>
        <p:spPr>
          <a:xfrm>
            <a:off x="2548109" y="5614171"/>
            <a:ext cx="1008112" cy="369332"/>
          </a:xfrm>
          <a:prstGeom prst="rect">
            <a:avLst/>
          </a:prstGeom>
          <a:noFill/>
          <a:ln w="31750">
            <a:solidFill>
              <a:schemeClr val="tx1"/>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Pay-off</a:t>
            </a:r>
            <a:endParaRPr lang="ko-KR" altLang="en-US" dirty="0">
              <a:latin typeface="Cambria Math" panose="02040503050406030204" pitchFamily="18" charset="0"/>
            </a:endParaRPr>
          </a:p>
        </p:txBody>
      </p:sp>
      <p:cxnSp>
        <p:nvCxnSpPr>
          <p:cNvPr id="75" name="직선 연결선 74"/>
          <p:cNvCxnSpPr/>
          <p:nvPr/>
        </p:nvCxnSpPr>
        <p:spPr>
          <a:xfrm flipV="1">
            <a:off x="3052165" y="4860163"/>
            <a:ext cx="0" cy="744416"/>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TextBox 80"/>
          <p:cNvSpPr txBox="1"/>
          <p:nvPr/>
        </p:nvSpPr>
        <p:spPr>
          <a:xfrm>
            <a:off x="2548109" y="3339229"/>
            <a:ext cx="1008112" cy="369332"/>
          </a:xfrm>
          <a:prstGeom prst="rect">
            <a:avLst/>
          </a:prstGeom>
          <a:noFill/>
          <a:ln w="31750">
            <a:solidFill>
              <a:schemeClr val="tx1"/>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Pay-off</a:t>
            </a:r>
            <a:endParaRPr lang="ko-KR" altLang="en-US" dirty="0">
              <a:latin typeface="Cambria Math" panose="02040503050406030204" pitchFamily="18" charset="0"/>
            </a:endParaRPr>
          </a:p>
        </p:txBody>
      </p:sp>
      <p:cxnSp>
        <p:nvCxnSpPr>
          <p:cNvPr id="82" name="직선 연결선 81"/>
          <p:cNvCxnSpPr/>
          <p:nvPr/>
        </p:nvCxnSpPr>
        <p:spPr>
          <a:xfrm flipV="1">
            <a:off x="3052165" y="2585221"/>
            <a:ext cx="0" cy="744416"/>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85" name="직사각형 84"/>
          <p:cNvSpPr/>
          <p:nvPr/>
        </p:nvSpPr>
        <p:spPr>
          <a:xfrm>
            <a:off x="5004048" y="2141293"/>
            <a:ext cx="1008112" cy="864096"/>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 or Player 2</a:t>
            </a:r>
            <a:endParaRPr lang="ko-KR" altLang="en-US" b="1" dirty="0">
              <a:solidFill>
                <a:schemeClr val="tx1"/>
              </a:solidFill>
              <a:latin typeface="Cambria Math" panose="02040503050406030204" pitchFamily="18" charset="0"/>
            </a:endParaRPr>
          </a:p>
        </p:txBody>
      </p:sp>
      <p:sp>
        <p:nvSpPr>
          <p:cNvPr id="87" name="직사각형 86"/>
          <p:cNvSpPr/>
          <p:nvPr/>
        </p:nvSpPr>
        <p:spPr>
          <a:xfrm>
            <a:off x="6437435" y="2141293"/>
            <a:ext cx="1008112" cy="864096"/>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cxnSp>
        <p:nvCxnSpPr>
          <p:cNvPr id="88" name="직선 화살표 연결선 87"/>
          <p:cNvCxnSpPr>
            <a:stCxn id="85" idx="3"/>
            <a:endCxn id="87" idx="1"/>
          </p:cNvCxnSpPr>
          <p:nvPr/>
        </p:nvCxnSpPr>
        <p:spPr>
          <a:xfrm>
            <a:off x="6012160" y="2573341"/>
            <a:ext cx="425275" cy="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0" name="직선 화살표 연결선 89"/>
          <p:cNvCxnSpPr>
            <a:endCxn id="91" idx="1"/>
          </p:cNvCxnSpPr>
          <p:nvPr/>
        </p:nvCxnSpPr>
        <p:spPr>
          <a:xfrm>
            <a:off x="7445547" y="2573341"/>
            <a:ext cx="576064" cy="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1" name="직사각형 90"/>
          <p:cNvSpPr/>
          <p:nvPr/>
        </p:nvSpPr>
        <p:spPr>
          <a:xfrm>
            <a:off x="8021611" y="2217174"/>
            <a:ext cx="648072" cy="71233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4000" b="1" dirty="0" smtClean="0">
                <a:solidFill>
                  <a:schemeClr val="tx1"/>
                </a:solidFill>
                <a:latin typeface="Cambria Math" panose="02040503050406030204" pitchFamily="18" charset="0"/>
                <a:ea typeface="Cambria Math" panose="02040503050406030204" pitchFamily="18" charset="0"/>
              </a:rPr>
              <a:t>S</a:t>
            </a:r>
            <a:endParaRPr lang="ko-KR" altLang="en-US" sz="4000" b="1" dirty="0">
              <a:solidFill>
                <a:schemeClr val="tx1"/>
              </a:solidFill>
              <a:latin typeface="Cambria Math" panose="02040503050406030204" pitchFamily="18" charset="0"/>
            </a:endParaRPr>
          </a:p>
        </p:txBody>
      </p:sp>
      <p:sp>
        <p:nvSpPr>
          <p:cNvPr id="92" name="직사각형 91"/>
          <p:cNvSpPr/>
          <p:nvPr/>
        </p:nvSpPr>
        <p:spPr>
          <a:xfrm>
            <a:off x="4986018" y="4449174"/>
            <a:ext cx="1008112" cy="864096"/>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 or Player 2</a:t>
            </a:r>
            <a:endParaRPr lang="ko-KR" altLang="en-US" b="1" dirty="0">
              <a:solidFill>
                <a:schemeClr val="tx1"/>
              </a:solidFill>
              <a:latin typeface="Cambria Math" panose="02040503050406030204" pitchFamily="18" charset="0"/>
            </a:endParaRPr>
          </a:p>
        </p:txBody>
      </p:sp>
      <p:sp>
        <p:nvSpPr>
          <p:cNvPr id="94" name="직사각형 93"/>
          <p:cNvSpPr/>
          <p:nvPr/>
        </p:nvSpPr>
        <p:spPr>
          <a:xfrm>
            <a:off x="6418511" y="4449174"/>
            <a:ext cx="1008112" cy="864096"/>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bg1"/>
                </a:solidFill>
                <a:latin typeface="Cambria Math" panose="02040503050406030204" pitchFamily="18" charset="0"/>
                <a:ea typeface="Cambria Math" panose="02040503050406030204" pitchFamily="18" charset="0"/>
              </a:rPr>
              <a:t>Defector</a:t>
            </a:r>
            <a:endParaRPr lang="ko-KR" altLang="en-US" sz="1550" b="1" dirty="0">
              <a:solidFill>
                <a:schemeClr val="bg1"/>
              </a:solidFill>
              <a:latin typeface="Cambria Math" panose="02040503050406030204" pitchFamily="18" charset="0"/>
            </a:endParaRPr>
          </a:p>
        </p:txBody>
      </p:sp>
      <p:cxnSp>
        <p:nvCxnSpPr>
          <p:cNvPr id="95" name="직선 화살표 연결선 94"/>
          <p:cNvCxnSpPr>
            <a:stCxn id="92" idx="3"/>
            <a:endCxn id="94" idx="1"/>
          </p:cNvCxnSpPr>
          <p:nvPr/>
        </p:nvCxnSpPr>
        <p:spPr>
          <a:xfrm>
            <a:off x="5994130" y="4881222"/>
            <a:ext cx="424381" cy="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7" name="직선 화살표 연결선 96"/>
          <p:cNvCxnSpPr/>
          <p:nvPr/>
        </p:nvCxnSpPr>
        <p:spPr>
          <a:xfrm>
            <a:off x="7426623" y="4881222"/>
            <a:ext cx="576064" cy="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8" name="직사각형 97"/>
          <p:cNvSpPr/>
          <p:nvPr/>
        </p:nvSpPr>
        <p:spPr>
          <a:xfrm>
            <a:off x="8002687" y="4525055"/>
            <a:ext cx="648072" cy="712333"/>
          </a:xfrm>
          <a:prstGeom prst="rect">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4000" b="1" dirty="0" smtClean="0">
                <a:solidFill>
                  <a:schemeClr val="tx1"/>
                </a:solidFill>
                <a:latin typeface="Cambria Math" panose="02040503050406030204" pitchFamily="18" charset="0"/>
                <a:ea typeface="Cambria Math" panose="02040503050406030204" pitchFamily="18" charset="0"/>
              </a:rPr>
              <a:t>T</a:t>
            </a:r>
            <a:endParaRPr lang="ko-KR" altLang="en-US" sz="4000" b="1" dirty="0">
              <a:solidFill>
                <a:schemeClr val="tx1"/>
              </a:solidFill>
              <a:latin typeface="Cambria Math" panose="02040503050406030204" pitchFamily="18" charset="0"/>
            </a:endParaRPr>
          </a:p>
        </p:txBody>
      </p:sp>
      <p:sp>
        <p:nvSpPr>
          <p:cNvPr id="99" name="TextBox 98"/>
          <p:cNvSpPr txBox="1"/>
          <p:nvPr/>
        </p:nvSpPr>
        <p:spPr>
          <a:xfrm>
            <a:off x="7210599" y="5635230"/>
            <a:ext cx="1008112" cy="369332"/>
          </a:xfrm>
          <a:prstGeom prst="rect">
            <a:avLst/>
          </a:prstGeom>
          <a:noFill/>
          <a:ln w="31750">
            <a:solidFill>
              <a:schemeClr val="tx1"/>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Pay-off</a:t>
            </a:r>
            <a:endParaRPr lang="ko-KR" altLang="en-US" dirty="0">
              <a:latin typeface="Cambria Math" panose="02040503050406030204" pitchFamily="18" charset="0"/>
            </a:endParaRPr>
          </a:p>
        </p:txBody>
      </p:sp>
      <p:cxnSp>
        <p:nvCxnSpPr>
          <p:cNvPr id="100" name="직선 연결선 99"/>
          <p:cNvCxnSpPr/>
          <p:nvPr/>
        </p:nvCxnSpPr>
        <p:spPr>
          <a:xfrm flipV="1">
            <a:off x="7714655" y="4881222"/>
            <a:ext cx="0" cy="744416"/>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7229523" y="3339228"/>
            <a:ext cx="1008112" cy="369332"/>
          </a:xfrm>
          <a:prstGeom prst="rect">
            <a:avLst/>
          </a:prstGeom>
          <a:noFill/>
          <a:ln w="31750">
            <a:solidFill>
              <a:schemeClr val="tx1"/>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Pay-off</a:t>
            </a:r>
            <a:endParaRPr lang="ko-KR" altLang="en-US" dirty="0">
              <a:latin typeface="Cambria Math" panose="02040503050406030204" pitchFamily="18" charset="0"/>
            </a:endParaRPr>
          </a:p>
        </p:txBody>
      </p:sp>
      <p:cxnSp>
        <p:nvCxnSpPr>
          <p:cNvPr id="102" name="직선 연결선 101"/>
          <p:cNvCxnSpPr/>
          <p:nvPr/>
        </p:nvCxnSpPr>
        <p:spPr>
          <a:xfrm flipV="1">
            <a:off x="7733579" y="2585220"/>
            <a:ext cx="0" cy="744416"/>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직선 연결선 105"/>
          <p:cNvCxnSpPr/>
          <p:nvPr/>
        </p:nvCxnSpPr>
        <p:spPr>
          <a:xfrm>
            <a:off x="4499992" y="1196752"/>
            <a:ext cx="0" cy="5184576"/>
          </a:xfrm>
          <a:prstGeom prst="line">
            <a:avLst/>
          </a:prstGeom>
          <a:ln w="539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48746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1" y="1628800"/>
            <a:ext cx="9143999" cy="1323439"/>
          </a:xfrm>
          <a:prstGeom prst="rect">
            <a:avLst/>
          </a:prstGeom>
          <a:noFill/>
        </p:spPr>
        <p:txBody>
          <a:bodyPr wrap="square" rtlCol="0">
            <a:spAutoFit/>
          </a:bodyPr>
          <a:lstStyle/>
          <a:p>
            <a:pPr algn="ctr"/>
            <a:r>
              <a:rPr lang="en-US" altLang="ko-KR" sz="8000" b="1" dirty="0" smtClean="0">
                <a:latin typeface="Cambria Math" panose="02040503050406030204" pitchFamily="18" charset="0"/>
                <a:ea typeface="Cambria Math" panose="02040503050406030204" pitchFamily="18" charset="0"/>
              </a:rPr>
              <a:t>T  &gt;  R  &gt;  P  &gt;  S </a:t>
            </a:r>
            <a:endParaRPr lang="ko-KR" altLang="en-US" sz="8000" b="1" dirty="0">
              <a:latin typeface="Cambria Math" panose="02040503050406030204" pitchFamily="18" charset="0"/>
            </a:endParaRPr>
          </a:p>
        </p:txBody>
      </p:sp>
      <p:cxnSp>
        <p:nvCxnSpPr>
          <p:cNvPr id="38" name="직선 화살표 연결선 37"/>
          <p:cNvCxnSpPr/>
          <p:nvPr/>
        </p:nvCxnSpPr>
        <p:spPr>
          <a:xfrm flipV="1">
            <a:off x="1259632" y="2952239"/>
            <a:ext cx="0" cy="172819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0" name="직사각형 39"/>
          <p:cNvSpPr/>
          <p:nvPr/>
        </p:nvSpPr>
        <p:spPr>
          <a:xfrm>
            <a:off x="369744" y="4013357"/>
            <a:ext cx="1764196" cy="69278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bg1"/>
                </a:solidFill>
                <a:latin typeface="Cambria Math" panose="02040503050406030204" pitchFamily="18" charset="0"/>
                <a:ea typeface="Cambria Math" panose="02040503050406030204" pitchFamily="18" charset="0"/>
              </a:rPr>
              <a:t>Relatively chose the Defector</a:t>
            </a:r>
            <a:endParaRPr lang="ko-KR" altLang="en-US" b="1" dirty="0">
              <a:solidFill>
                <a:schemeClr val="bg1"/>
              </a:solidFill>
              <a:latin typeface="Cambria Math" panose="02040503050406030204" pitchFamily="18" charset="0"/>
            </a:endParaRPr>
          </a:p>
        </p:txBody>
      </p:sp>
      <p:cxnSp>
        <p:nvCxnSpPr>
          <p:cNvPr id="41" name="직선 화살표 연결선 40"/>
          <p:cNvCxnSpPr/>
          <p:nvPr/>
        </p:nvCxnSpPr>
        <p:spPr>
          <a:xfrm flipV="1">
            <a:off x="3509882" y="2952239"/>
            <a:ext cx="0" cy="172819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5" name="직사각형 44"/>
          <p:cNvSpPr/>
          <p:nvPr/>
        </p:nvSpPr>
        <p:spPr>
          <a:xfrm>
            <a:off x="2619994" y="4013357"/>
            <a:ext cx="1764196" cy="692785"/>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Both chose the Cooperator</a:t>
            </a:r>
            <a:endParaRPr lang="ko-KR" altLang="en-US" b="1" dirty="0">
              <a:solidFill>
                <a:schemeClr val="tx1"/>
              </a:solidFill>
              <a:latin typeface="Cambria Math" panose="02040503050406030204" pitchFamily="18" charset="0"/>
            </a:endParaRPr>
          </a:p>
        </p:txBody>
      </p:sp>
      <p:cxnSp>
        <p:nvCxnSpPr>
          <p:cNvPr id="46" name="직선 화살표 연결선 45"/>
          <p:cNvCxnSpPr/>
          <p:nvPr/>
        </p:nvCxnSpPr>
        <p:spPr>
          <a:xfrm flipV="1">
            <a:off x="5580112" y="2952238"/>
            <a:ext cx="0" cy="172819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7" name="직사각형 46"/>
          <p:cNvSpPr/>
          <p:nvPr/>
        </p:nvSpPr>
        <p:spPr>
          <a:xfrm>
            <a:off x="4690224" y="4013356"/>
            <a:ext cx="1764196" cy="692785"/>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Both chose the Defector</a:t>
            </a:r>
            <a:endParaRPr lang="ko-KR" altLang="en-US" b="1" dirty="0">
              <a:solidFill>
                <a:schemeClr val="tx1"/>
              </a:solidFill>
              <a:latin typeface="Cambria Math" panose="02040503050406030204" pitchFamily="18" charset="0"/>
            </a:endParaRPr>
          </a:p>
        </p:txBody>
      </p:sp>
      <p:cxnSp>
        <p:nvCxnSpPr>
          <p:cNvPr id="51" name="직선 화살표 연결선 50"/>
          <p:cNvCxnSpPr/>
          <p:nvPr/>
        </p:nvCxnSpPr>
        <p:spPr>
          <a:xfrm flipV="1">
            <a:off x="7830362" y="2952238"/>
            <a:ext cx="0" cy="172819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2" name="직사각형 51"/>
          <p:cNvSpPr/>
          <p:nvPr/>
        </p:nvSpPr>
        <p:spPr>
          <a:xfrm>
            <a:off x="6940474" y="4013356"/>
            <a:ext cx="1764196" cy="692785"/>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Relatively chose the Cooperator</a:t>
            </a:r>
            <a:endParaRPr lang="ko-KR" altLang="en-US" b="1" dirty="0">
              <a:solidFill>
                <a:schemeClr val="tx1"/>
              </a:solidFill>
              <a:latin typeface="Cambria Math" panose="02040503050406030204" pitchFamily="18" charset="0"/>
            </a:endParaRPr>
          </a:p>
        </p:txBody>
      </p:sp>
      <p:sp>
        <p:nvSpPr>
          <p:cNvPr id="54" name="TextBox 53"/>
          <p:cNvSpPr txBox="1"/>
          <p:nvPr/>
        </p:nvSpPr>
        <p:spPr>
          <a:xfrm>
            <a:off x="0" y="560409"/>
            <a:ext cx="9143999" cy="615553"/>
          </a:xfrm>
          <a:prstGeom prst="rect">
            <a:avLst/>
          </a:prstGeom>
          <a:noFill/>
        </p:spPr>
        <p:txBody>
          <a:bodyPr wrap="square" rtlCol="0">
            <a:spAutoFit/>
          </a:bodyPr>
          <a:lstStyle/>
          <a:p>
            <a:pPr algn="ctr"/>
            <a:r>
              <a:rPr lang="en-US" altLang="ko-KR" sz="3400" b="1" dirty="0" smtClean="0">
                <a:latin typeface="Cambria Math" panose="02040503050406030204" pitchFamily="18" charset="0"/>
                <a:ea typeface="Cambria Math" panose="02040503050406030204" pitchFamily="18" charset="0"/>
              </a:rPr>
              <a:t>Pay – off   Inequality</a:t>
            </a:r>
            <a:endParaRPr lang="ko-KR" altLang="en-US" sz="3400" b="1" dirty="0">
              <a:latin typeface="Cambria Math" panose="02040503050406030204" pitchFamily="18" charset="0"/>
            </a:endParaRPr>
          </a:p>
        </p:txBody>
      </p:sp>
      <p:sp>
        <p:nvSpPr>
          <p:cNvPr id="55" name="TextBox 54"/>
          <p:cNvSpPr txBox="1"/>
          <p:nvPr/>
        </p:nvSpPr>
        <p:spPr>
          <a:xfrm>
            <a:off x="1" y="5085184"/>
            <a:ext cx="9143999" cy="615553"/>
          </a:xfrm>
          <a:prstGeom prst="rect">
            <a:avLst/>
          </a:prstGeom>
          <a:noFill/>
        </p:spPr>
        <p:txBody>
          <a:bodyPr wrap="square" rtlCol="0">
            <a:spAutoFit/>
          </a:bodyPr>
          <a:lstStyle/>
          <a:p>
            <a:pPr algn="ctr"/>
            <a:r>
              <a:rPr lang="en-US" altLang="ko-KR" sz="3400" b="1" u="sng" dirty="0" smtClean="0">
                <a:latin typeface="Cambria Math" panose="02040503050406030204" pitchFamily="18" charset="0"/>
                <a:ea typeface="Cambria Math" panose="02040503050406030204" pitchFamily="18" charset="0"/>
              </a:rPr>
              <a:t>Initial Condition </a:t>
            </a:r>
            <a:r>
              <a:rPr lang="en-US" altLang="ko-KR" sz="3400" b="1" dirty="0" smtClean="0">
                <a:latin typeface="Cambria Math" panose="02040503050406030204" pitchFamily="18" charset="0"/>
                <a:ea typeface="Cambria Math" panose="02040503050406030204" pitchFamily="18" charset="0"/>
              </a:rPr>
              <a:t>: R=1,  T=b (b&gt;1),  S=P=0</a:t>
            </a:r>
            <a:endParaRPr lang="ko-KR" altLang="en-US" sz="3400" b="1" dirty="0">
              <a:latin typeface="Cambria Math" panose="02040503050406030204" pitchFamily="18" charset="0"/>
            </a:endParaRPr>
          </a:p>
        </p:txBody>
      </p:sp>
    </p:spTree>
    <p:extLst>
      <p:ext uri="{BB962C8B-B14F-4D97-AF65-F5344CB8AC3E}">
        <p14:creationId xmlns:p14="http://schemas.microsoft.com/office/powerpoint/2010/main" val="36128257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4" name="TextBox 53"/>
              <p:cNvSpPr txBox="1"/>
              <p:nvPr/>
            </p:nvSpPr>
            <p:spPr>
              <a:xfrm>
                <a:off x="0" y="560409"/>
                <a:ext cx="9143999" cy="615553"/>
              </a:xfrm>
              <a:prstGeom prst="rect">
                <a:avLst/>
              </a:prstGeom>
              <a:noFill/>
            </p:spPr>
            <p:txBody>
              <a:bodyPr wrap="square" rtlCol="0">
                <a:spAutoFit/>
              </a:bodyPr>
              <a:lstStyle/>
              <a:p>
                <a:pPr algn="ctr"/>
                <a:r>
                  <a:rPr lang="en-US" altLang="ko-KR" sz="3400" b="1" dirty="0" smtClean="0">
                    <a:latin typeface="Cambria Math" panose="02040503050406030204" pitchFamily="18" charset="0"/>
                    <a:ea typeface="Cambria Math" panose="02040503050406030204" pitchFamily="18" charset="0"/>
                  </a:rPr>
                  <a:t>On   </a:t>
                </a:r>
                <a14:m>
                  <m:oMath xmlns:m="http://schemas.openxmlformats.org/officeDocument/2006/math">
                    <m:r>
                      <a:rPr lang="en-US" altLang="ko-KR" sz="3400" b="1" i="1" smtClean="0">
                        <a:latin typeface="Cambria Math"/>
                      </a:rPr>
                      <m:t>𝒏</m:t>
                    </m:r>
                    <m:r>
                      <a:rPr lang="en-US" altLang="ko-KR" sz="3400" b="1" i="1" smtClean="0">
                        <a:latin typeface="Cambria Math"/>
                        <a:ea typeface="Cambria Math"/>
                      </a:rPr>
                      <m:t>×</m:t>
                    </m:r>
                    <m:r>
                      <a:rPr lang="en-US" altLang="ko-KR" sz="3400" b="1" i="1" smtClean="0">
                        <a:latin typeface="Cambria Math"/>
                        <a:ea typeface="Cambria Math"/>
                      </a:rPr>
                      <m:t>𝒏</m:t>
                    </m:r>
                  </m:oMath>
                </a14:m>
                <a:r>
                  <a:rPr lang="ko-KR" altLang="en-US" sz="3400" b="1" dirty="0" smtClean="0">
                    <a:latin typeface="Cambria Math" panose="02040503050406030204" pitchFamily="18" charset="0"/>
                  </a:rPr>
                  <a:t>  </a:t>
                </a:r>
                <a:r>
                  <a:rPr lang="en-US" altLang="ko-KR" sz="3400" b="1" dirty="0" smtClean="0">
                    <a:latin typeface="Cambria Math" panose="02040503050406030204" pitchFamily="18" charset="0"/>
                  </a:rPr>
                  <a:t>lattice   (</a:t>
                </a:r>
                <a14:m>
                  <m:oMath xmlns:m="http://schemas.openxmlformats.org/officeDocument/2006/math">
                    <m:r>
                      <a:rPr lang="en-US" altLang="ko-KR" sz="3400" b="1" i="1" smtClean="0">
                        <a:latin typeface="Cambria Math"/>
                      </a:rPr>
                      <m:t>𝒏</m:t>
                    </m:r>
                    <m:r>
                      <a:rPr lang="en-US" altLang="ko-KR" sz="3400" b="1" i="1" smtClean="0">
                        <a:latin typeface="Cambria Math"/>
                      </a:rPr>
                      <m:t>=</m:t>
                    </m:r>
                    <m:r>
                      <a:rPr lang="en-US" altLang="ko-KR" sz="3400" b="1" i="1" smtClean="0">
                        <a:latin typeface="Cambria Math"/>
                      </a:rPr>
                      <m:t>𝟐𝟎</m:t>
                    </m:r>
                    <m:r>
                      <a:rPr lang="en-US" altLang="ko-KR" sz="3400" b="1" i="1" smtClean="0">
                        <a:latin typeface="Cambria Math"/>
                      </a:rPr>
                      <m:t> </m:t>
                    </m:r>
                    <m:r>
                      <a:rPr lang="en-US" altLang="ko-KR" sz="3400" b="1" i="1" smtClean="0">
                        <a:latin typeface="Cambria Math"/>
                      </a:rPr>
                      <m:t>𝒐𝒓</m:t>
                    </m:r>
                    <m:r>
                      <a:rPr lang="en-US" altLang="ko-KR" sz="3400" b="1" i="1" smtClean="0">
                        <a:latin typeface="Cambria Math"/>
                      </a:rPr>
                      <m:t> </m:t>
                    </m:r>
                    <m:r>
                      <a:rPr lang="en-US" altLang="ko-KR" sz="3400" b="1" i="1" smtClean="0">
                        <a:latin typeface="Cambria Math"/>
                      </a:rPr>
                      <m:t>𝒎𝒐𝒓𝒆</m:t>
                    </m:r>
                  </m:oMath>
                </a14:m>
                <a:r>
                  <a:rPr lang="en-US" altLang="ko-KR" sz="3400" b="1" dirty="0" smtClean="0">
                    <a:latin typeface="Cambria Math" panose="02040503050406030204" pitchFamily="18" charset="0"/>
                  </a:rPr>
                  <a:t>)</a:t>
                </a:r>
                <a:endParaRPr lang="ko-KR" altLang="en-US" sz="3400" b="1" dirty="0">
                  <a:latin typeface="Cambria Math" panose="02040503050406030204" pitchFamily="18" charset="0"/>
                </a:endParaRPr>
              </a:p>
            </p:txBody>
          </p:sp>
        </mc:Choice>
        <mc:Fallback>
          <p:sp>
            <p:nvSpPr>
              <p:cNvPr id="54" name="TextBox 53"/>
              <p:cNvSpPr txBox="1">
                <a:spLocks noRot="1" noChangeAspect="1" noMove="1" noResize="1" noEditPoints="1" noAdjustHandles="1" noChangeArrowheads="1" noChangeShapeType="1" noTextEdit="1"/>
              </p:cNvSpPr>
              <p:nvPr/>
            </p:nvSpPr>
            <p:spPr>
              <a:xfrm>
                <a:off x="0" y="560409"/>
                <a:ext cx="9143999" cy="615553"/>
              </a:xfrm>
              <a:prstGeom prst="rect">
                <a:avLst/>
              </a:prstGeom>
              <a:blipFill rotWithShape="1">
                <a:blip r:embed="rId2"/>
                <a:stretch>
                  <a:fillRect t="-13861" b="-33663"/>
                </a:stretch>
              </a:blipFill>
            </p:spPr>
            <p:txBody>
              <a:bodyPr/>
              <a:lstStyle/>
              <a:p>
                <a:r>
                  <a:rPr lang="ko-KR" altLang="en-US">
                    <a:noFill/>
                  </a:rPr>
                  <a:t> </a:t>
                </a:r>
              </a:p>
            </p:txBody>
          </p:sp>
        </mc:Fallback>
      </mc:AlternateContent>
      <p:graphicFrame>
        <p:nvGraphicFramePr>
          <p:cNvPr id="5" name="표 4"/>
          <p:cNvGraphicFramePr>
            <a:graphicFrameLocks noGrp="1"/>
          </p:cNvGraphicFramePr>
          <p:nvPr>
            <p:extLst>
              <p:ext uri="{D42A27DB-BD31-4B8C-83A1-F6EECF244321}">
                <p14:modId xmlns:p14="http://schemas.microsoft.com/office/powerpoint/2010/main" val="1476835473"/>
              </p:ext>
            </p:extLst>
          </p:nvPr>
        </p:nvGraphicFramePr>
        <p:xfrm>
          <a:off x="395536" y="1814012"/>
          <a:ext cx="3744416" cy="3851046"/>
        </p:xfrm>
        <a:graphic>
          <a:graphicData uri="http://schemas.openxmlformats.org/drawingml/2006/table">
            <a:tbl>
              <a:tblPr/>
              <a:tblGrid>
                <a:gridCol w="1248464"/>
                <a:gridCol w="1248464"/>
                <a:gridCol w="1247488"/>
              </a:tblGrid>
              <a:tr h="1284279">
                <a:tc>
                  <a:txBody>
                    <a:bodyPr/>
                    <a:lstStyle/>
                    <a:p>
                      <a:pPr marL="0" marR="0" indent="0" algn="just" fontAlgn="base" latinLnBrk="1">
                        <a:lnSpc>
                          <a:spcPct val="160000"/>
                        </a:lnSpc>
                        <a:spcBef>
                          <a:spcPts val="0"/>
                        </a:spcBef>
                        <a:spcAft>
                          <a:spcPts val="0"/>
                        </a:spcAft>
                      </a:pPr>
                      <a:endParaRPr lang="ko-KR" altLang="en-US" sz="1300" kern="0" spc="0" dirty="0">
                        <a:solidFill>
                          <a:srgbClr val="000000"/>
                        </a:solidFill>
                        <a:effectLst/>
                        <a:latin typeface="함초롬바탕"/>
                      </a:endParaRPr>
                    </a:p>
                  </a:txBody>
                  <a:tcPr marL="83025" marR="83025" marT="22954" marB="22954" anchor="ctr">
                    <a:lnL w="35941" cap="flat" cmpd="sng" algn="ctr">
                      <a:solidFill>
                        <a:srgbClr val="000000"/>
                      </a:solidFill>
                      <a:prstDash val="solid"/>
                      <a:round/>
                      <a:headEnd type="none" w="med" len="med"/>
                      <a:tailEnd type="none" w="med" len="med"/>
                    </a:lnL>
                    <a:lnR w="35941" cap="flat" cmpd="sng" algn="ctr">
                      <a:solidFill>
                        <a:srgbClr val="000000"/>
                      </a:solidFill>
                      <a:prstDash val="solid"/>
                      <a:round/>
                      <a:headEnd type="none" w="med" len="med"/>
                      <a:tailEnd type="none" w="med" len="med"/>
                    </a:lnR>
                    <a:lnT w="35941" cap="flat" cmpd="sng" algn="ctr">
                      <a:solidFill>
                        <a:srgbClr val="000000"/>
                      </a:solidFill>
                      <a:prstDash val="solid"/>
                      <a:round/>
                      <a:headEnd type="none" w="med" len="med"/>
                      <a:tailEnd type="none" w="med" len="med"/>
                    </a:lnT>
                    <a:lnB w="35941" cap="flat" cmpd="sng" algn="ctr">
                      <a:solidFill>
                        <a:srgbClr val="000000"/>
                      </a:solidFill>
                      <a:prstDash val="solid"/>
                      <a:round/>
                      <a:headEnd type="none" w="med" len="med"/>
                      <a:tailEnd type="none" w="med" len="med"/>
                    </a:lnB>
                  </a:tcPr>
                </a:tc>
                <a:tc>
                  <a:txBody>
                    <a:bodyPr/>
                    <a:lstStyle/>
                    <a:p>
                      <a:pPr marL="0" marR="0" indent="0" algn="just" fontAlgn="base" latinLnBrk="1">
                        <a:lnSpc>
                          <a:spcPct val="160000"/>
                        </a:lnSpc>
                        <a:spcBef>
                          <a:spcPts val="0"/>
                        </a:spcBef>
                        <a:spcAft>
                          <a:spcPts val="0"/>
                        </a:spcAft>
                      </a:pPr>
                      <a:endParaRPr lang="ko-KR" altLang="en-US" sz="1300" kern="0" spc="0" dirty="0">
                        <a:solidFill>
                          <a:srgbClr val="000000"/>
                        </a:solidFill>
                        <a:effectLst/>
                        <a:latin typeface="함초롬바탕"/>
                      </a:endParaRPr>
                    </a:p>
                  </a:txBody>
                  <a:tcPr marL="83025" marR="83025" marT="22954" marB="22954" anchor="ctr">
                    <a:lnL w="35941" cap="flat" cmpd="sng" algn="ctr">
                      <a:solidFill>
                        <a:srgbClr val="000000"/>
                      </a:solidFill>
                      <a:prstDash val="solid"/>
                      <a:round/>
                      <a:headEnd type="none" w="med" len="med"/>
                      <a:tailEnd type="none" w="med" len="med"/>
                    </a:lnL>
                    <a:lnR w="35941" cap="flat" cmpd="sng" algn="ctr">
                      <a:solidFill>
                        <a:srgbClr val="000000"/>
                      </a:solidFill>
                      <a:prstDash val="solid"/>
                      <a:round/>
                      <a:headEnd type="none" w="med" len="med"/>
                      <a:tailEnd type="none" w="med" len="med"/>
                    </a:lnR>
                    <a:lnT w="35941" cap="flat" cmpd="sng" algn="ctr">
                      <a:solidFill>
                        <a:srgbClr val="000000"/>
                      </a:solidFill>
                      <a:prstDash val="solid"/>
                      <a:round/>
                      <a:headEnd type="none" w="med" len="med"/>
                      <a:tailEnd type="none" w="med" len="med"/>
                    </a:lnT>
                    <a:lnB w="35941" cap="flat" cmpd="sng" algn="ctr">
                      <a:solidFill>
                        <a:srgbClr val="000000"/>
                      </a:solidFill>
                      <a:prstDash val="solid"/>
                      <a:round/>
                      <a:headEnd type="none" w="med" len="med"/>
                      <a:tailEnd type="none" w="med" len="med"/>
                    </a:lnB>
                  </a:tcPr>
                </a:tc>
                <a:tc>
                  <a:txBody>
                    <a:bodyPr/>
                    <a:lstStyle/>
                    <a:p>
                      <a:pPr marL="0" marR="0" indent="0" algn="just" fontAlgn="base" latinLnBrk="1">
                        <a:lnSpc>
                          <a:spcPct val="160000"/>
                        </a:lnSpc>
                        <a:spcBef>
                          <a:spcPts val="0"/>
                        </a:spcBef>
                        <a:spcAft>
                          <a:spcPts val="0"/>
                        </a:spcAft>
                      </a:pPr>
                      <a:endParaRPr lang="ko-KR" altLang="en-US" sz="1300" kern="0" spc="0">
                        <a:solidFill>
                          <a:srgbClr val="000000"/>
                        </a:solidFill>
                        <a:effectLst/>
                        <a:latin typeface="함초롬바탕"/>
                      </a:endParaRPr>
                    </a:p>
                  </a:txBody>
                  <a:tcPr marL="83025" marR="83025" marT="22954" marB="22954" anchor="ctr">
                    <a:lnL w="35941" cap="flat" cmpd="sng" algn="ctr">
                      <a:solidFill>
                        <a:srgbClr val="000000"/>
                      </a:solidFill>
                      <a:prstDash val="solid"/>
                      <a:round/>
                      <a:headEnd type="none" w="med" len="med"/>
                      <a:tailEnd type="none" w="med" len="med"/>
                    </a:lnL>
                    <a:lnR w="35941" cap="flat" cmpd="sng" algn="ctr">
                      <a:solidFill>
                        <a:srgbClr val="000000"/>
                      </a:solidFill>
                      <a:prstDash val="solid"/>
                      <a:round/>
                      <a:headEnd type="none" w="med" len="med"/>
                      <a:tailEnd type="none" w="med" len="med"/>
                    </a:lnR>
                    <a:lnT w="35941" cap="flat" cmpd="sng" algn="ctr">
                      <a:solidFill>
                        <a:srgbClr val="000000"/>
                      </a:solidFill>
                      <a:prstDash val="solid"/>
                      <a:round/>
                      <a:headEnd type="none" w="med" len="med"/>
                      <a:tailEnd type="none" w="med" len="med"/>
                    </a:lnT>
                    <a:lnB w="35941" cap="flat" cmpd="sng" algn="ctr">
                      <a:solidFill>
                        <a:srgbClr val="000000"/>
                      </a:solidFill>
                      <a:prstDash val="solid"/>
                      <a:round/>
                      <a:headEnd type="none" w="med" len="med"/>
                      <a:tailEnd type="none" w="med" len="med"/>
                    </a:lnB>
                  </a:tcPr>
                </a:tc>
              </a:tr>
              <a:tr h="1284279">
                <a:tc>
                  <a:txBody>
                    <a:bodyPr/>
                    <a:lstStyle/>
                    <a:p>
                      <a:pPr marL="0" marR="0" indent="0" algn="just" fontAlgn="base" latinLnBrk="1">
                        <a:lnSpc>
                          <a:spcPct val="160000"/>
                        </a:lnSpc>
                        <a:spcBef>
                          <a:spcPts val="0"/>
                        </a:spcBef>
                        <a:spcAft>
                          <a:spcPts val="0"/>
                        </a:spcAft>
                      </a:pPr>
                      <a:endParaRPr lang="ko-KR" altLang="en-US" sz="1300" kern="0" spc="0">
                        <a:solidFill>
                          <a:srgbClr val="000000"/>
                        </a:solidFill>
                        <a:effectLst/>
                        <a:latin typeface="함초롬바탕"/>
                      </a:endParaRPr>
                    </a:p>
                  </a:txBody>
                  <a:tcPr marL="83025" marR="83025" marT="22954" marB="22954" anchor="ctr">
                    <a:lnL w="35941" cap="flat" cmpd="sng" algn="ctr">
                      <a:solidFill>
                        <a:srgbClr val="000000"/>
                      </a:solidFill>
                      <a:prstDash val="solid"/>
                      <a:round/>
                      <a:headEnd type="none" w="med" len="med"/>
                      <a:tailEnd type="none" w="med" len="med"/>
                    </a:lnL>
                    <a:lnR w="35941" cap="flat" cmpd="sng" algn="ctr">
                      <a:solidFill>
                        <a:srgbClr val="000000"/>
                      </a:solidFill>
                      <a:prstDash val="solid"/>
                      <a:round/>
                      <a:headEnd type="none" w="med" len="med"/>
                      <a:tailEnd type="none" w="med" len="med"/>
                    </a:lnR>
                    <a:lnT w="35941" cap="flat" cmpd="sng" algn="ctr">
                      <a:solidFill>
                        <a:srgbClr val="000000"/>
                      </a:solidFill>
                      <a:prstDash val="solid"/>
                      <a:round/>
                      <a:headEnd type="none" w="med" len="med"/>
                      <a:tailEnd type="none" w="med" len="med"/>
                    </a:lnT>
                    <a:lnB w="35941" cap="flat" cmpd="sng" algn="ctr">
                      <a:solidFill>
                        <a:srgbClr val="000000"/>
                      </a:solidFill>
                      <a:prstDash val="solid"/>
                      <a:round/>
                      <a:headEnd type="none" w="med" len="med"/>
                      <a:tailEnd type="none" w="med" len="med"/>
                    </a:lnB>
                  </a:tcPr>
                </a:tc>
                <a:tc>
                  <a:txBody>
                    <a:bodyPr/>
                    <a:lstStyle/>
                    <a:p>
                      <a:pPr marL="0" marR="0" indent="0" algn="just" fontAlgn="base" latinLnBrk="1">
                        <a:lnSpc>
                          <a:spcPct val="160000"/>
                        </a:lnSpc>
                        <a:spcBef>
                          <a:spcPts val="0"/>
                        </a:spcBef>
                        <a:spcAft>
                          <a:spcPts val="0"/>
                        </a:spcAft>
                      </a:pPr>
                      <a:endParaRPr lang="ko-KR" altLang="en-US" sz="1300" kern="0" spc="0" dirty="0">
                        <a:solidFill>
                          <a:srgbClr val="000000"/>
                        </a:solidFill>
                        <a:effectLst/>
                        <a:latin typeface="함초롬바탕"/>
                      </a:endParaRPr>
                    </a:p>
                  </a:txBody>
                  <a:tcPr marL="83025" marR="83025" marT="22954" marB="22954" anchor="ctr">
                    <a:lnL w="35941" cap="flat" cmpd="sng" algn="ctr">
                      <a:solidFill>
                        <a:srgbClr val="000000"/>
                      </a:solidFill>
                      <a:prstDash val="solid"/>
                      <a:round/>
                      <a:headEnd type="none" w="med" len="med"/>
                      <a:tailEnd type="none" w="med" len="med"/>
                    </a:lnL>
                    <a:lnR w="35941" cap="flat" cmpd="sng" algn="ctr">
                      <a:solidFill>
                        <a:srgbClr val="000000"/>
                      </a:solidFill>
                      <a:prstDash val="solid"/>
                      <a:round/>
                      <a:headEnd type="none" w="med" len="med"/>
                      <a:tailEnd type="none" w="med" len="med"/>
                    </a:lnR>
                    <a:lnT w="35941" cap="flat" cmpd="sng" algn="ctr">
                      <a:solidFill>
                        <a:srgbClr val="000000"/>
                      </a:solidFill>
                      <a:prstDash val="solid"/>
                      <a:round/>
                      <a:headEnd type="none" w="med" len="med"/>
                      <a:tailEnd type="none" w="med" len="med"/>
                    </a:lnT>
                    <a:lnB w="35941" cap="flat" cmpd="sng" algn="ctr">
                      <a:solidFill>
                        <a:srgbClr val="000000"/>
                      </a:solidFill>
                      <a:prstDash val="solid"/>
                      <a:round/>
                      <a:headEnd type="none" w="med" len="med"/>
                      <a:tailEnd type="none" w="med" len="med"/>
                    </a:lnB>
                    <a:solidFill>
                      <a:srgbClr val="D5C9A2"/>
                    </a:solidFill>
                  </a:tcPr>
                </a:tc>
                <a:tc>
                  <a:txBody>
                    <a:bodyPr/>
                    <a:lstStyle/>
                    <a:p>
                      <a:pPr marL="0" marR="0" indent="0" algn="just" fontAlgn="base" latinLnBrk="1">
                        <a:lnSpc>
                          <a:spcPct val="160000"/>
                        </a:lnSpc>
                        <a:spcBef>
                          <a:spcPts val="0"/>
                        </a:spcBef>
                        <a:spcAft>
                          <a:spcPts val="0"/>
                        </a:spcAft>
                      </a:pPr>
                      <a:endParaRPr lang="ko-KR" altLang="en-US" sz="1300" kern="0" spc="0">
                        <a:solidFill>
                          <a:srgbClr val="000000"/>
                        </a:solidFill>
                        <a:effectLst/>
                        <a:latin typeface="함초롬바탕"/>
                      </a:endParaRPr>
                    </a:p>
                  </a:txBody>
                  <a:tcPr marL="83025" marR="83025" marT="22954" marB="22954" anchor="ctr">
                    <a:lnL w="35941" cap="flat" cmpd="sng" algn="ctr">
                      <a:solidFill>
                        <a:srgbClr val="000000"/>
                      </a:solidFill>
                      <a:prstDash val="solid"/>
                      <a:round/>
                      <a:headEnd type="none" w="med" len="med"/>
                      <a:tailEnd type="none" w="med" len="med"/>
                    </a:lnL>
                    <a:lnR w="35941" cap="flat" cmpd="sng" algn="ctr">
                      <a:solidFill>
                        <a:srgbClr val="000000"/>
                      </a:solidFill>
                      <a:prstDash val="solid"/>
                      <a:round/>
                      <a:headEnd type="none" w="med" len="med"/>
                      <a:tailEnd type="none" w="med" len="med"/>
                    </a:lnR>
                    <a:lnT w="35941" cap="flat" cmpd="sng" algn="ctr">
                      <a:solidFill>
                        <a:srgbClr val="000000"/>
                      </a:solidFill>
                      <a:prstDash val="solid"/>
                      <a:round/>
                      <a:headEnd type="none" w="med" len="med"/>
                      <a:tailEnd type="none" w="med" len="med"/>
                    </a:lnT>
                    <a:lnB w="35941" cap="flat" cmpd="sng" algn="ctr">
                      <a:solidFill>
                        <a:srgbClr val="000000"/>
                      </a:solidFill>
                      <a:prstDash val="solid"/>
                      <a:round/>
                      <a:headEnd type="none" w="med" len="med"/>
                      <a:tailEnd type="none" w="med" len="med"/>
                    </a:lnB>
                  </a:tcPr>
                </a:tc>
              </a:tr>
              <a:tr h="1282488">
                <a:tc>
                  <a:txBody>
                    <a:bodyPr/>
                    <a:lstStyle/>
                    <a:p>
                      <a:pPr marL="0" marR="0" indent="0" algn="just" fontAlgn="base" latinLnBrk="1">
                        <a:lnSpc>
                          <a:spcPct val="160000"/>
                        </a:lnSpc>
                        <a:spcBef>
                          <a:spcPts val="0"/>
                        </a:spcBef>
                        <a:spcAft>
                          <a:spcPts val="0"/>
                        </a:spcAft>
                      </a:pPr>
                      <a:endParaRPr lang="ko-KR" altLang="en-US" sz="1300" kern="0" spc="0">
                        <a:solidFill>
                          <a:srgbClr val="000000"/>
                        </a:solidFill>
                        <a:effectLst/>
                        <a:latin typeface="함초롬바탕"/>
                      </a:endParaRPr>
                    </a:p>
                  </a:txBody>
                  <a:tcPr marL="83025" marR="83025" marT="22954" marB="22954" anchor="ctr">
                    <a:lnL w="35941" cap="flat" cmpd="sng" algn="ctr">
                      <a:solidFill>
                        <a:srgbClr val="000000"/>
                      </a:solidFill>
                      <a:prstDash val="solid"/>
                      <a:round/>
                      <a:headEnd type="none" w="med" len="med"/>
                      <a:tailEnd type="none" w="med" len="med"/>
                    </a:lnL>
                    <a:lnR w="35941" cap="flat" cmpd="sng" algn="ctr">
                      <a:solidFill>
                        <a:srgbClr val="000000"/>
                      </a:solidFill>
                      <a:prstDash val="solid"/>
                      <a:round/>
                      <a:headEnd type="none" w="med" len="med"/>
                      <a:tailEnd type="none" w="med" len="med"/>
                    </a:lnR>
                    <a:lnT w="35941" cap="flat" cmpd="sng" algn="ctr">
                      <a:solidFill>
                        <a:srgbClr val="000000"/>
                      </a:solidFill>
                      <a:prstDash val="solid"/>
                      <a:round/>
                      <a:headEnd type="none" w="med" len="med"/>
                      <a:tailEnd type="none" w="med" len="med"/>
                    </a:lnT>
                    <a:lnB w="35941" cap="flat" cmpd="sng" algn="ctr">
                      <a:solidFill>
                        <a:srgbClr val="000000"/>
                      </a:solidFill>
                      <a:prstDash val="solid"/>
                      <a:round/>
                      <a:headEnd type="none" w="med" len="med"/>
                      <a:tailEnd type="none" w="med" len="med"/>
                    </a:lnB>
                  </a:tcPr>
                </a:tc>
                <a:tc>
                  <a:txBody>
                    <a:bodyPr/>
                    <a:lstStyle/>
                    <a:p>
                      <a:pPr marL="0" marR="0" indent="0" algn="just" fontAlgn="base" latinLnBrk="1">
                        <a:lnSpc>
                          <a:spcPct val="160000"/>
                        </a:lnSpc>
                        <a:spcBef>
                          <a:spcPts val="0"/>
                        </a:spcBef>
                        <a:spcAft>
                          <a:spcPts val="0"/>
                        </a:spcAft>
                      </a:pPr>
                      <a:endParaRPr lang="ko-KR" altLang="en-US" sz="1300" kern="0" spc="0">
                        <a:solidFill>
                          <a:srgbClr val="000000"/>
                        </a:solidFill>
                        <a:effectLst/>
                        <a:latin typeface="함초롬바탕"/>
                      </a:endParaRPr>
                    </a:p>
                  </a:txBody>
                  <a:tcPr marL="83025" marR="83025" marT="22954" marB="22954" anchor="ctr">
                    <a:lnL w="35941" cap="flat" cmpd="sng" algn="ctr">
                      <a:solidFill>
                        <a:srgbClr val="000000"/>
                      </a:solidFill>
                      <a:prstDash val="solid"/>
                      <a:round/>
                      <a:headEnd type="none" w="med" len="med"/>
                      <a:tailEnd type="none" w="med" len="med"/>
                    </a:lnL>
                    <a:lnR w="35941" cap="flat" cmpd="sng" algn="ctr">
                      <a:solidFill>
                        <a:srgbClr val="000000"/>
                      </a:solidFill>
                      <a:prstDash val="solid"/>
                      <a:round/>
                      <a:headEnd type="none" w="med" len="med"/>
                      <a:tailEnd type="none" w="med" len="med"/>
                    </a:lnR>
                    <a:lnT w="35941" cap="flat" cmpd="sng" algn="ctr">
                      <a:solidFill>
                        <a:srgbClr val="000000"/>
                      </a:solidFill>
                      <a:prstDash val="solid"/>
                      <a:round/>
                      <a:headEnd type="none" w="med" len="med"/>
                      <a:tailEnd type="none" w="med" len="med"/>
                    </a:lnT>
                    <a:lnB w="35941" cap="flat" cmpd="sng" algn="ctr">
                      <a:solidFill>
                        <a:srgbClr val="000000"/>
                      </a:solidFill>
                      <a:prstDash val="solid"/>
                      <a:round/>
                      <a:headEnd type="none" w="med" len="med"/>
                      <a:tailEnd type="none" w="med" len="med"/>
                    </a:lnB>
                  </a:tcPr>
                </a:tc>
                <a:tc>
                  <a:txBody>
                    <a:bodyPr/>
                    <a:lstStyle/>
                    <a:p>
                      <a:pPr marL="0" marR="0" indent="0" algn="just" fontAlgn="base" latinLnBrk="1">
                        <a:lnSpc>
                          <a:spcPct val="160000"/>
                        </a:lnSpc>
                        <a:spcBef>
                          <a:spcPts val="0"/>
                        </a:spcBef>
                        <a:spcAft>
                          <a:spcPts val="0"/>
                        </a:spcAft>
                      </a:pPr>
                      <a:endParaRPr lang="ko-KR" altLang="en-US" sz="1300" kern="0" spc="0" dirty="0">
                        <a:solidFill>
                          <a:srgbClr val="000000"/>
                        </a:solidFill>
                        <a:effectLst/>
                        <a:latin typeface="함초롬바탕"/>
                      </a:endParaRPr>
                    </a:p>
                  </a:txBody>
                  <a:tcPr marL="83025" marR="83025" marT="22954" marB="22954" anchor="ctr">
                    <a:lnL w="35941" cap="flat" cmpd="sng" algn="ctr">
                      <a:solidFill>
                        <a:srgbClr val="000000"/>
                      </a:solidFill>
                      <a:prstDash val="solid"/>
                      <a:round/>
                      <a:headEnd type="none" w="med" len="med"/>
                      <a:tailEnd type="none" w="med" len="med"/>
                    </a:lnL>
                    <a:lnR w="35941" cap="flat" cmpd="sng" algn="ctr">
                      <a:solidFill>
                        <a:srgbClr val="000000"/>
                      </a:solidFill>
                      <a:prstDash val="solid"/>
                      <a:round/>
                      <a:headEnd type="none" w="med" len="med"/>
                      <a:tailEnd type="none" w="med" len="med"/>
                    </a:lnR>
                    <a:lnT w="35941" cap="flat" cmpd="sng" algn="ctr">
                      <a:solidFill>
                        <a:srgbClr val="000000"/>
                      </a:solidFill>
                      <a:prstDash val="solid"/>
                      <a:round/>
                      <a:headEnd type="none" w="med" len="med"/>
                      <a:tailEnd type="none" w="med" len="med"/>
                    </a:lnT>
                    <a:lnB w="35941" cap="flat" cmpd="sng" algn="ctr">
                      <a:solidFill>
                        <a:srgbClr val="000000"/>
                      </a:solidFill>
                      <a:prstDash val="solid"/>
                      <a:round/>
                      <a:headEnd type="none" w="med" len="med"/>
                      <a:tailEnd type="none" w="med" len="med"/>
                    </a:lnB>
                  </a:tcPr>
                </a:tc>
              </a:tr>
            </a:tbl>
          </a:graphicData>
        </a:graphic>
      </p:graphicFrame>
      <p:sp>
        <p:nvSpPr>
          <p:cNvPr id="6" name="TextBox 5"/>
          <p:cNvSpPr txBox="1"/>
          <p:nvPr/>
        </p:nvSpPr>
        <p:spPr>
          <a:xfrm>
            <a:off x="1655676" y="3470196"/>
            <a:ext cx="1224136" cy="477054"/>
          </a:xfrm>
          <a:prstGeom prst="rect">
            <a:avLst/>
          </a:prstGeom>
          <a:noFill/>
        </p:spPr>
        <p:txBody>
          <a:bodyPr wrap="square" rtlCol="0">
            <a:spAutoFit/>
          </a:bodyPr>
          <a:lstStyle/>
          <a:p>
            <a:pPr algn="ctr"/>
            <a:r>
              <a:rPr lang="en-US" altLang="ko-KR" sz="2500" b="1" dirty="0" smtClean="0">
                <a:latin typeface="Cambria Math" panose="02040503050406030204" pitchFamily="18" charset="0"/>
                <a:ea typeface="Cambria Math" panose="02040503050406030204" pitchFamily="18" charset="0"/>
              </a:rPr>
              <a:t>Player</a:t>
            </a:r>
          </a:p>
        </p:txBody>
      </p:sp>
      <p:sp>
        <p:nvSpPr>
          <p:cNvPr id="18" name="TextBox 17"/>
          <p:cNvSpPr txBox="1"/>
          <p:nvPr/>
        </p:nvSpPr>
        <p:spPr>
          <a:xfrm>
            <a:off x="405885" y="2235607"/>
            <a:ext cx="1224136" cy="400110"/>
          </a:xfrm>
          <a:prstGeom prst="rect">
            <a:avLst/>
          </a:prstGeom>
          <a:noFill/>
        </p:spPr>
        <p:txBody>
          <a:bodyPr wrap="square" rtlCol="0">
            <a:spAutoFit/>
          </a:bodyPr>
          <a:lstStyle/>
          <a:p>
            <a:pPr algn="ctr"/>
            <a:r>
              <a:rPr lang="en-US" altLang="ko-KR" sz="2000" b="1" dirty="0" smtClean="0">
                <a:latin typeface="Cambria Math" panose="02040503050406030204" pitchFamily="18" charset="0"/>
                <a:ea typeface="Cambria Math" panose="02040503050406030204" pitchFamily="18" charset="0"/>
              </a:rPr>
              <a:t>neighbor</a:t>
            </a:r>
          </a:p>
        </p:txBody>
      </p:sp>
      <p:sp>
        <p:nvSpPr>
          <p:cNvPr id="21" name="TextBox 20"/>
          <p:cNvSpPr txBox="1"/>
          <p:nvPr/>
        </p:nvSpPr>
        <p:spPr>
          <a:xfrm>
            <a:off x="1640261" y="2236594"/>
            <a:ext cx="1224136" cy="400110"/>
          </a:xfrm>
          <a:prstGeom prst="rect">
            <a:avLst/>
          </a:prstGeom>
          <a:noFill/>
        </p:spPr>
        <p:txBody>
          <a:bodyPr wrap="square" rtlCol="0">
            <a:spAutoFit/>
          </a:bodyPr>
          <a:lstStyle/>
          <a:p>
            <a:pPr algn="ctr"/>
            <a:r>
              <a:rPr lang="en-US" altLang="ko-KR" sz="2000" b="1" dirty="0" smtClean="0">
                <a:latin typeface="Cambria Math" panose="02040503050406030204" pitchFamily="18" charset="0"/>
                <a:ea typeface="Cambria Math" panose="02040503050406030204" pitchFamily="18" charset="0"/>
              </a:rPr>
              <a:t>neighbor</a:t>
            </a:r>
          </a:p>
        </p:txBody>
      </p:sp>
      <p:sp>
        <p:nvSpPr>
          <p:cNvPr id="22" name="TextBox 21"/>
          <p:cNvSpPr txBox="1"/>
          <p:nvPr/>
        </p:nvSpPr>
        <p:spPr>
          <a:xfrm>
            <a:off x="2879812" y="2236594"/>
            <a:ext cx="1224136" cy="400110"/>
          </a:xfrm>
          <a:prstGeom prst="rect">
            <a:avLst/>
          </a:prstGeom>
          <a:noFill/>
        </p:spPr>
        <p:txBody>
          <a:bodyPr wrap="square" rtlCol="0">
            <a:spAutoFit/>
          </a:bodyPr>
          <a:lstStyle/>
          <a:p>
            <a:pPr algn="ctr"/>
            <a:r>
              <a:rPr lang="en-US" altLang="ko-KR" sz="2000" b="1" dirty="0" smtClean="0">
                <a:latin typeface="Cambria Math" panose="02040503050406030204" pitchFamily="18" charset="0"/>
                <a:ea typeface="Cambria Math" panose="02040503050406030204" pitchFamily="18" charset="0"/>
              </a:rPr>
              <a:t>neighbor</a:t>
            </a:r>
          </a:p>
        </p:txBody>
      </p:sp>
      <p:sp>
        <p:nvSpPr>
          <p:cNvPr id="23" name="TextBox 22"/>
          <p:cNvSpPr txBox="1"/>
          <p:nvPr/>
        </p:nvSpPr>
        <p:spPr>
          <a:xfrm>
            <a:off x="2911755" y="3531751"/>
            <a:ext cx="1224136" cy="400110"/>
          </a:xfrm>
          <a:prstGeom prst="rect">
            <a:avLst/>
          </a:prstGeom>
          <a:noFill/>
        </p:spPr>
        <p:txBody>
          <a:bodyPr wrap="square" rtlCol="0">
            <a:spAutoFit/>
          </a:bodyPr>
          <a:lstStyle/>
          <a:p>
            <a:pPr algn="ctr"/>
            <a:r>
              <a:rPr lang="en-US" altLang="ko-KR" sz="2000" b="1" dirty="0" smtClean="0">
                <a:latin typeface="Cambria Math" panose="02040503050406030204" pitchFamily="18" charset="0"/>
                <a:ea typeface="Cambria Math" panose="02040503050406030204" pitchFamily="18" charset="0"/>
              </a:rPr>
              <a:t>neighbor</a:t>
            </a:r>
          </a:p>
        </p:txBody>
      </p:sp>
      <p:sp>
        <p:nvSpPr>
          <p:cNvPr id="24" name="TextBox 23"/>
          <p:cNvSpPr txBox="1"/>
          <p:nvPr/>
        </p:nvSpPr>
        <p:spPr>
          <a:xfrm>
            <a:off x="2911755" y="4838348"/>
            <a:ext cx="1224136" cy="400110"/>
          </a:xfrm>
          <a:prstGeom prst="rect">
            <a:avLst/>
          </a:prstGeom>
          <a:noFill/>
        </p:spPr>
        <p:txBody>
          <a:bodyPr wrap="square" rtlCol="0">
            <a:spAutoFit/>
          </a:bodyPr>
          <a:lstStyle/>
          <a:p>
            <a:pPr algn="ctr"/>
            <a:r>
              <a:rPr lang="en-US" altLang="ko-KR" sz="2000" b="1" dirty="0" smtClean="0">
                <a:latin typeface="Cambria Math" panose="02040503050406030204" pitchFamily="18" charset="0"/>
                <a:ea typeface="Cambria Math" panose="02040503050406030204" pitchFamily="18" charset="0"/>
              </a:rPr>
              <a:t>neighbor</a:t>
            </a:r>
          </a:p>
        </p:txBody>
      </p:sp>
      <p:sp>
        <p:nvSpPr>
          <p:cNvPr id="25" name="TextBox 24"/>
          <p:cNvSpPr txBox="1"/>
          <p:nvPr/>
        </p:nvSpPr>
        <p:spPr>
          <a:xfrm>
            <a:off x="1655676" y="4838348"/>
            <a:ext cx="1224136" cy="400110"/>
          </a:xfrm>
          <a:prstGeom prst="rect">
            <a:avLst/>
          </a:prstGeom>
          <a:noFill/>
        </p:spPr>
        <p:txBody>
          <a:bodyPr wrap="square" rtlCol="0">
            <a:spAutoFit/>
          </a:bodyPr>
          <a:lstStyle/>
          <a:p>
            <a:pPr algn="ctr"/>
            <a:r>
              <a:rPr lang="en-US" altLang="ko-KR" sz="2000" b="1" dirty="0" smtClean="0">
                <a:latin typeface="Cambria Math" panose="02040503050406030204" pitchFamily="18" charset="0"/>
                <a:ea typeface="Cambria Math" panose="02040503050406030204" pitchFamily="18" charset="0"/>
              </a:rPr>
              <a:t>neighbor</a:t>
            </a:r>
          </a:p>
        </p:txBody>
      </p:sp>
      <p:sp>
        <p:nvSpPr>
          <p:cNvPr id="26" name="TextBox 25"/>
          <p:cNvSpPr txBox="1"/>
          <p:nvPr/>
        </p:nvSpPr>
        <p:spPr>
          <a:xfrm>
            <a:off x="416125" y="4838348"/>
            <a:ext cx="1224136" cy="400110"/>
          </a:xfrm>
          <a:prstGeom prst="rect">
            <a:avLst/>
          </a:prstGeom>
          <a:noFill/>
        </p:spPr>
        <p:txBody>
          <a:bodyPr wrap="square" rtlCol="0">
            <a:spAutoFit/>
          </a:bodyPr>
          <a:lstStyle/>
          <a:p>
            <a:pPr algn="ctr"/>
            <a:r>
              <a:rPr lang="en-US" altLang="ko-KR" sz="2000" b="1" dirty="0" smtClean="0">
                <a:latin typeface="Cambria Math" panose="02040503050406030204" pitchFamily="18" charset="0"/>
                <a:ea typeface="Cambria Math" panose="02040503050406030204" pitchFamily="18" charset="0"/>
              </a:rPr>
              <a:t>neighbor</a:t>
            </a:r>
          </a:p>
        </p:txBody>
      </p:sp>
      <p:sp>
        <p:nvSpPr>
          <p:cNvPr id="27" name="TextBox 26"/>
          <p:cNvSpPr txBox="1"/>
          <p:nvPr/>
        </p:nvSpPr>
        <p:spPr>
          <a:xfrm>
            <a:off x="405885" y="3531751"/>
            <a:ext cx="1224136" cy="400110"/>
          </a:xfrm>
          <a:prstGeom prst="rect">
            <a:avLst/>
          </a:prstGeom>
          <a:noFill/>
        </p:spPr>
        <p:txBody>
          <a:bodyPr wrap="square" rtlCol="0">
            <a:spAutoFit/>
          </a:bodyPr>
          <a:lstStyle/>
          <a:p>
            <a:pPr algn="ctr"/>
            <a:r>
              <a:rPr lang="en-US" altLang="ko-KR" sz="2000" b="1" dirty="0" smtClean="0">
                <a:latin typeface="Cambria Math" panose="02040503050406030204" pitchFamily="18" charset="0"/>
                <a:ea typeface="Cambria Math" panose="02040503050406030204" pitchFamily="18" charset="0"/>
              </a:rPr>
              <a:t>neighbor</a:t>
            </a:r>
          </a:p>
        </p:txBody>
      </p:sp>
      <p:cxnSp>
        <p:nvCxnSpPr>
          <p:cNvPr id="8" name="직선 화살표 연결선 7"/>
          <p:cNvCxnSpPr/>
          <p:nvPr/>
        </p:nvCxnSpPr>
        <p:spPr>
          <a:xfrm flipH="1">
            <a:off x="2627785" y="2750116"/>
            <a:ext cx="576064" cy="576064"/>
          </a:xfrm>
          <a:prstGeom prst="straightConnector1">
            <a:avLst/>
          </a:prstGeom>
          <a:ln w="41275">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4" name="직선 연결선 13"/>
          <p:cNvCxnSpPr/>
          <p:nvPr/>
        </p:nvCxnSpPr>
        <p:spPr>
          <a:xfrm>
            <a:off x="2911755" y="3038148"/>
            <a:ext cx="1660246" cy="693658"/>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직사각형 14"/>
          <p:cNvSpPr/>
          <p:nvPr/>
        </p:nvSpPr>
        <p:spPr>
          <a:xfrm>
            <a:off x="4572001" y="3535882"/>
            <a:ext cx="1944216" cy="798410"/>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solidFill>
                  <a:schemeClr val="tx1"/>
                </a:solidFill>
              </a:rPr>
              <a:t>Playing Games</a:t>
            </a:r>
          </a:p>
          <a:p>
            <a:pPr algn="ctr"/>
            <a:r>
              <a:rPr lang="en-US" altLang="ko-KR" dirty="0" smtClean="0">
                <a:solidFill>
                  <a:schemeClr val="tx1"/>
                </a:solidFill>
              </a:rPr>
              <a:t>(one time-step)</a:t>
            </a:r>
            <a:endParaRPr lang="ko-KR" altLang="en-US" dirty="0">
              <a:solidFill>
                <a:schemeClr val="tx1"/>
              </a:solidFill>
            </a:endParaRPr>
          </a:p>
        </p:txBody>
      </p:sp>
      <p:sp>
        <p:nvSpPr>
          <p:cNvPr id="29" name="자유형 28"/>
          <p:cNvSpPr/>
          <p:nvPr/>
        </p:nvSpPr>
        <p:spPr>
          <a:xfrm>
            <a:off x="3831220" y="1907869"/>
            <a:ext cx="1655180" cy="383918"/>
          </a:xfrm>
          <a:custGeom>
            <a:avLst/>
            <a:gdLst>
              <a:gd name="connsiteX0" fmla="*/ 0 w 1655180"/>
              <a:gd name="connsiteY0" fmla="*/ 187149 h 383918"/>
              <a:gd name="connsiteX1" fmla="*/ 729205 w 1655180"/>
              <a:gd name="connsiteY1" fmla="*/ 1954 h 383918"/>
              <a:gd name="connsiteX2" fmla="*/ 1250066 w 1655180"/>
              <a:gd name="connsiteY2" fmla="*/ 291321 h 383918"/>
              <a:gd name="connsiteX3" fmla="*/ 1655180 w 1655180"/>
              <a:gd name="connsiteY3" fmla="*/ 383918 h 383918"/>
            </a:gdLst>
            <a:ahLst/>
            <a:cxnLst>
              <a:cxn ang="0">
                <a:pos x="connsiteX0" y="connsiteY0"/>
              </a:cxn>
              <a:cxn ang="0">
                <a:pos x="connsiteX1" y="connsiteY1"/>
              </a:cxn>
              <a:cxn ang="0">
                <a:pos x="connsiteX2" y="connsiteY2"/>
              </a:cxn>
              <a:cxn ang="0">
                <a:pos x="connsiteX3" y="connsiteY3"/>
              </a:cxn>
            </a:cxnLst>
            <a:rect l="l" t="t" r="r" b="b"/>
            <a:pathLst>
              <a:path w="1655180" h="383918">
                <a:moveTo>
                  <a:pt x="0" y="187149"/>
                </a:moveTo>
                <a:cubicBezTo>
                  <a:pt x="260430" y="85870"/>
                  <a:pt x="520861" y="-15408"/>
                  <a:pt x="729205" y="1954"/>
                </a:cubicBezTo>
                <a:cubicBezTo>
                  <a:pt x="937549" y="19316"/>
                  <a:pt x="1095737" y="227660"/>
                  <a:pt x="1250066" y="291321"/>
                </a:cubicBezTo>
                <a:cubicBezTo>
                  <a:pt x="1404395" y="354982"/>
                  <a:pt x="1529787" y="369450"/>
                  <a:pt x="1655180" y="383918"/>
                </a:cubicBezTo>
              </a:path>
            </a:pathLst>
          </a:custGeom>
          <a:noFill/>
          <a:ln w="317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직사각형 41"/>
          <p:cNvSpPr/>
          <p:nvPr/>
        </p:nvSpPr>
        <p:spPr>
          <a:xfrm>
            <a:off x="5486400" y="1674234"/>
            <a:ext cx="2686000" cy="1122746"/>
          </a:xfrm>
          <a:prstGeom prst="rect">
            <a:avLst/>
          </a:prstGeom>
          <a:noFill/>
          <a:ln w="317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solidFill>
                  <a:schemeClr val="tx1"/>
                </a:solidFill>
              </a:rPr>
              <a:t>Will be occupied by the player have the highest pay-off in this round.</a:t>
            </a:r>
            <a:endParaRPr lang="ko-KR" altLang="en-US" dirty="0">
              <a:solidFill>
                <a:schemeClr val="tx1"/>
              </a:solidFill>
            </a:endParaRPr>
          </a:p>
        </p:txBody>
      </p:sp>
      <p:sp>
        <p:nvSpPr>
          <p:cNvPr id="30" name="타원 29"/>
          <p:cNvSpPr/>
          <p:nvPr/>
        </p:nvSpPr>
        <p:spPr>
          <a:xfrm>
            <a:off x="3739787" y="2009818"/>
            <a:ext cx="180020" cy="180020"/>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직사각형 43"/>
          <p:cNvSpPr/>
          <p:nvPr/>
        </p:nvSpPr>
        <p:spPr>
          <a:xfrm>
            <a:off x="4589196" y="5092375"/>
            <a:ext cx="3655211" cy="777584"/>
          </a:xfrm>
          <a:prstGeom prst="rect">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solidFill>
                  <a:schemeClr val="tx1"/>
                </a:solidFill>
              </a:rPr>
              <a:t>Given initial conditions :</a:t>
            </a:r>
          </a:p>
          <a:p>
            <a:pPr algn="ctr"/>
            <a:r>
              <a:rPr lang="en-US" altLang="ko-KR" dirty="0" smtClean="0">
                <a:solidFill>
                  <a:schemeClr val="tx1"/>
                </a:solidFill>
              </a:rPr>
              <a:t>Cooperator or Defector</a:t>
            </a:r>
            <a:endParaRPr lang="ko-KR" altLang="en-US" dirty="0">
              <a:solidFill>
                <a:schemeClr val="tx1"/>
              </a:solidFill>
            </a:endParaRPr>
          </a:p>
        </p:txBody>
      </p:sp>
      <p:sp>
        <p:nvSpPr>
          <p:cNvPr id="48" name="타원 47"/>
          <p:cNvSpPr/>
          <p:nvPr/>
        </p:nvSpPr>
        <p:spPr>
          <a:xfrm>
            <a:off x="2162319" y="3992247"/>
            <a:ext cx="180020" cy="18002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자유형 31"/>
          <p:cNvSpPr/>
          <p:nvPr/>
        </p:nvSpPr>
        <p:spPr>
          <a:xfrm>
            <a:off x="2291787" y="4080629"/>
            <a:ext cx="2280213" cy="1789330"/>
          </a:xfrm>
          <a:custGeom>
            <a:avLst/>
            <a:gdLst>
              <a:gd name="connsiteX0" fmla="*/ 0 w 2280213"/>
              <a:gd name="connsiteY0" fmla="*/ 5234 h 1789330"/>
              <a:gd name="connsiteX1" fmla="*/ 856527 w 2280213"/>
              <a:gd name="connsiteY1" fmla="*/ 74682 h 1789330"/>
              <a:gd name="connsiteX2" fmla="*/ 1319514 w 2280213"/>
              <a:gd name="connsiteY2" fmla="*/ 526095 h 1789330"/>
              <a:gd name="connsiteX3" fmla="*/ 1458410 w 2280213"/>
              <a:gd name="connsiteY3" fmla="*/ 1255300 h 1789330"/>
              <a:gd name="connsiteX4" fmla="*/ 1632031 w 2280213"/>
              <a:gd name="connsiteY4" fmla="*/ 1787736 h 1789330"/>
              <a:gd name="connsiteX5" fmla="*/ 2280213 w 2280213"/>
              <a:gd name="connsiteY5" fmla="*/ 1428920 h 1789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0213" h="1789330">
                <a:moveTo>
                  <a:pt x="0" y="5234"/>
                </a:moveTo>
                <a:cubicBezTo>
                  <a:pt x="318304" y="-3447"/>
                  <a:pt x="636608" y="-12128"/>
                  <a:pt x="856527" y="74682"/>
                </a:cubicBezTo>
                <a:cubicBezTo>
                  <a:pt x="1076446" y="161492"/>
                  <a:pt x="1219200" y="329325"/>
                  <a:pt x="1319514" y="526095"/>
                </a:cubicBezTo>
                <a:cubicBezTo>
                  <a:pt x="1419828" y="722865"/>
                  <a:pt x="1406324" y="1045027"/>
                  <a:pt x="1458410" y="1255300"/>
                </a:cubicBezTo>
                <a:cubicBezTo>
                  <a:pt x="1510496" y="1465574"/>
                  <a:pt x="1495064" y="1758799"/>
                  <a:pt x="1632031" y="1787736"/>
                </a:cubicBezTo>
                <a:cubicBezTo>
                  <a:pt x="1768998" y="1816673"/>
                  <a:pt x="2141317" y="1442424"/>
                  <a:pt x="2280213" y="1428920"/>
                </a:cubicBezTo>
              </a:path>
            </a:pathLst>
          </a:cu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2727667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931" y="260648"/>
            <a:ext cx="8420100" cy="5746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467544" y="6093296"/>
            <a:ext cx="3929037" cy="369332"/>
          </a:xfrm>
          <a:prstGeom prst="rect">
            <a:avLst/>
          </a:prstGeom>
          <a:noFill/>
        </p:spPr>
        <p:txBody>
          <a:bodyPr wrap="square" rtlCol="0">
            <a:spAutoFit/>
          </a:bodyPr>
          <a:lstStyle/>
          <a:p>
            <a:pPr algn="ctr"/>
            <a:r>
              <a:rPr lang="en-US" altLang="ko-KR" b="1" dirty="0" smtClean="0">
                <a:latin typeface="Cambria Math" panose="02040503050406030204" pitchFamily="18" charset="0"/>
                <a:ea typeface="Cambria Math" panose="02040503050406030204" pitchFamily="18" charset="0"/>
              </a:rPr>
              <a:t>In   the   case   of   1.75  &lt;  b  &lt;  1.8</a:t>
            </a:r>
            <a:endParaRPr lang="ko-KR" altLang="en-US" b="1" dirty="0">
              <a:latin typeface="Cambria Math" panose="02040503050406030204" pitchFamily="18" charset="0"/>
            </a:endParaRPr>
          </a:p>
        </p:txBody>
      </p:sp>
      <p:sp>
        <p:nvSpPr>
          <p:cNvPr id="8" name="TextBox 7"/>
          <p:cNvSpPr txBox="1"/>
          <p:nvPr/>
        </p:nvSpPr>
        <p:spPr>
          <a:xfrm>
            <a:off x="4737610" y="6093296"/>
            <a:ext cx="3929037" cy="369332"/>
          </a:xfrm>
          <a:prstGeom prst="rect">
            <a:avLst/>
          </a:prstGeom>
          <a:noFill/>
        </p:spPr>
        <p:txBody>
          <a:bodyPr wrap="square" rtlCol="0">
            <a:spAutoFit/>
          </a:bodyPr>
          <a:lstStyle/>
          <a:p>
            <a:pPr algn="ctr"/>
            <a:r>
              <a:rPr lang="en-US" altLang="ko-KR" b="1" dirty="0" smtClean="0">
                <a:latin typeface="Cambria Math" panose="02040503050406030204" pitchFamily="18" charset="0"/>
                <a:ea typeface="Cambria Math" panose="02040503050406030204" pitchFamily="18" charset="0"/>
              </a:rPr>
              <a:t>In   the   case   of   1.8  &lt;  b  &lt;  2</a:t>
            </a:r>
            <a:endParaRPr lang="ko-KR" altLang="en-US" b="1" dirty="0">
              <a:latin typeface="Cambria Math" panose="02040503050406030204" pitchFamily="18" charset="0"/>
            </a:endParaRPr>
          </a:p>
        </p:txBody>
      </p:sp>
    </p:spTree>
    <p:extLst>
      <p:ext uri="{BB962C8B-B14F-4D97-AF65-F5344CB8AC3E}">
        <p14:creationId xmlns:p14="http://schemas.microsoft.com/office/powerpoint/2010/main" val="19730103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48680"/>
            <a:ext cx="9081334" cy="55446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071348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425" y="620688"/>
            <a:ext cx="8984855" cy="45365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55" y="5301208"/>
            <a:ext cx="8996541" cy="7823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44731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399" y="620688"/>
            <a:ext cx="8955913" cy="52565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44731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683568" y="692696"/>
            <a:ext cx="7772400" cy="1470025"/>
          </a:xfrm>
        </p:spPr>
        <p:txBody>
          <a:bodyPr/>
          <a:lstStyle/>
          <a:p>
            <a:r>
              <a:rPr lang="en-US" altLang="ko-KR" dirty="0" smtClean="0">
                <a:latin typeface="Cambria Math" panose="02040503050406030204" pitchFamily="18" charset="0"/>
                <a:ea typeface="Cambria Math" panose="02040503050406030204" pitchFamily="18" charset="0"/>
              </a:rPr>
              <a:t>Abstract</a:t>
            </a:r>
            <a:endParaRPr lang="ko-KR" altLang="en-US" dirty="0">
              <a:latin typeface="Cambria Math" panose="02040503050406030204" pitchFamily="18" charset="0"/>
            </a:endParaRPr>
          </a:p>
        </p:txBody>
      </p:sp>
      <p:sp>
        <p:nvSpPr>
          <p:cNvPr id="5" name="제목 1"/>
          <p:cNvSpPr txBox="1">
            <a:spLocks/>
          </p:cNvSpPr>
          <p:nvPr/>
        </p:nvSpPr>
        <p:spPr>
          <a:xfrm>
            <a:off x="667767" y="3501008"/>
            <a:ext cx="7772400" cy="1470025"/>
          </a:xfrm>
          <a:prstGeom prst="rect">
            <a:avLst/>
          </a:prstGeom>
        </p:spPr>
        <p:txBody>
          <a:bodyPr vert="horz" lIns="91440" tIns="45720" rIns="91440" bIns="45720" rtlCol="0" anchor="ctr">
            <a:normAutofit fontScale="25000" lnSpcReduction="20000"/>
          </a:bodyP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altLang="ko-KR" sz="10000" dirty="0" smtClean="0">
                <a:latin typeface="Cambria Math" panose="02040503050406030204" pitchFamily="18" charset="0"/>
              </a:rPr>
              <a:t>Much attention has been given to the Prisoners’ Dilemma as a metaphor for the problems surrounding the evolution of cooperative </a:t>
            </a:r>
            <a:r>
              <a:rPr lang="en-US" altLang="ko-KR" sz="10000" dirty="0" err="1" smtClean="0">
                <a:latin typeface="Cambria Math" panose="02040503050406030204" pitchFamily="18" charset="0"/>
              </a:rPr>
              <a:t>behaviour</a:t>
            </a:r>
            <a:r>
              <a:rPr lang="en-US" altLang="ko-KR" sz="10000" dirty="0" smtClean="0">
                <a:latin typeface="Cambria Math" panose="02040503050406030204" pitchFamily="18" charset="0"/>
              </a:rPr>
              <a:t>.</a:t>
            </a:r>
          </a:p>
          <a:p>
            <a:pPr algn="l"/>
            <a:endParaRPr lang="en-US" altLang="ko-KR" sz="10000" dirty="0">
              <a:latin typeface="Cambria Math" panose="02040503050406030204" pitchFamily="18" charset="0"/>
            </a:endParaRPr>
          </a:p>
          <a:p>
            <a:pPr algn="l"/>
            <a:r>
              <a:rPr lang="en-US" altLang="ko-KR" sz="10000" dirty="0" smtClean="0">
                <a:latin typeface="Cambria Math" panose="02040503050406030204" pitchFamily="18" charset="0"/>
              </a:rPr>
              <a:t>This work has dealt with the relative merits of various strategies when players who recognize each other meet repeatedly, and more recently with ensembles of strategies and with the effects of occasional errors.</a:t>
            </a:r>
          </a:p>
          <a:p>
            <a:pPr algn="l"/>
            <a:endParaRPr lang="en-US" altLang="ko-KR" sz="10000" dirty="0">
              <a:latin typeface="Cambria Math" panose="02040503050406030204" pitchFamily="18" charset="0"/>
            </a:endParaRPr>
          </a:p>
          <a:p>
            <a:pPr algn="l"/>
            <a:r>
              <a:rPr lang="en-US" altLang="ko-KR" sz="10000" dirty="0" smtClean="0">
                <a:latin typeface="Cambria Math" panose="02040503050406030204" pitchFamily="18" charset="0"/>
              </a:rPr>
              <a:t>There are potential implications for the dynamics of a wide variety of spatially extended systems in physics and biology.</a:t>
            </a:r>
          </a:p>
          <a:p>
            <a:endParaRPr lang="en-US" altLang="ko-KR" dirty="0">
              <a:latin typeface="Cambria Math" panose="02040503050406030204" pitchFamily="18" charset="0"/>
            </a:endParaRPr>
          </a:p>
          <a:p>
            <a:endParaRPr lang="ko-KR" altLang="en-US" dirty="0">
              <a:latin typeface="Cambria Math" panose="02040503050406030204" pitchFamily="18" charset="0"/>
            </a:endParaRPr>
          </a:p>
        </p:txBody>
      </p:sp>
    </p:spTree>
    <p:extLst>
      <p:ext uri="{BB962C8B-B14F-4D97-AF65-F5344CB8AC3E}">
        <p14:creationId xmlns:p14="http://schemas.microsoft.com/office/powerpoint/2010/main" val="20812046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모서리가 둥근 직사각형 7"/>
          <p:cNvSpPr/>
          <p:nvPr/>
        </p:nvSpPr>
        <p:spPr>
          <a:xfrm>
            <a:off x="617011" y="908720"/>
            <a:ext cx="7920880" cy="5112568"/>
          </a:xfrm>
          <a:prstGeom prst="round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타원 8"/>
          <p:cNvSpPr/>
          <p:nvPr/>
        </p:nvSpPr>
        <p:spPr>
          <a:xfrm>
            <a:off x="1193075" y="1268760"/>
            <a:ext cx="5184576" cy="4392488"/>
          </a:xfrm>
          <a:prstGeom prst="ellipse">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직사각형 9"/>
          <p:cNvSpPr/>
          <p:nvPr/>
        </p:nvSpPr>
        <p:spPr>
          <a:xfrm>
            <a:off x="1841147" y="2674530"/>
            <a:ext cx="2502031" cy="1918730"/>
          </a:xfrm>
          <a:prstGeom prst="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dirty="0" smtClean="0">
                <a:latin typeface="Cambria Math" panose="02040503050406030204" pitchFamily="18" charset="0"/>
                <a:ea typeface="Cambria Math" panose="02040503050406030204" pitchFamily="18" charset="0"/>
              </a:rPr>
              <a:t>Prisoner’s Dilemma</a:t>
            </a:r>
            <a:endParaRPr lang="ko-KR" altLang="en-US" sz="2000" dirty="0">
              <a:latin typeface="Cambria Math" panose="02040503050406030204" pitchFamily="18" charset="0"/>
            </a:endParaRPr>
          </a:p>
        </p:txBody>
      </p:sp>
      <p:sp>
        <p:nvSpPr>
          <p:cNvPr id="11" name="TextBox 10"/>
          <p:cNvSpPr txBox="1"/>
          <p:nvPr/>
        </p:nvSpPr>
        <p:spPr>
          <a:xfrm>
            <a:off x="3368950" y="1972979"/>
            <a:ext cx="2682050" cy="430887"/>
          </a:xfrm>
          <a:prstGeom prst="rect">
            <a:avLst/>
          </a:prstGeom>
          <a:noFill/>
        </p:spPr>
        <p:txBody>
          <a:bodyPr wrap="square" rtlCol="0">
            <a:spAutoFit/>
          </a:bodyPr>
          <a:lstStyle/>
          <a:p>
            <a:r>
              <a:rPr lang="en-US" altLang="ko-KR" sz="2200" dirty="0" smtClean="0">
                <a:latin typeface="Cambria Math" panose="02040503050406030204" pitchFamily="18" charset="0"/>
                <a:ea typeface="Cambria Math" panose="02040503050406030204" pitchFamily="18" charset="0"/>
              </a:rPr>
              <a:t>Strategy games</a:t>
            </a:r>
            <a:endParaRPr lang="ko-KR" altLang="en-US" sz="2200" dirty="0">
              <a:latin typeface="Cambria Math" panose="02040503050406030204" pitchFamily="18" charset="0"/>
            </a:endParaRPr>
          </a:p>
        </p:txBody>
      </p:sp>
      <p:sp>
        <p:nvSpPr>
          <p:cNvPr id="12" name="TextBox 11"/>
          <p:cNvSpPr txBox="1"/>
          <p:nvPr/>
        </p:nvSpPr>
        <p:spPr>
          <a:xfrm>
            <a:off x="6051000" y="1340768"/>
            <a:ext cx="2088232" cy="492443"/>
          </a:xfrm>
          <a:prstGeom prst="rect">
            <a:avLst/>
          </a:prstGeom>
          <a:noFill/>
        </p:spPr>
        <p:txBody>
          <a:bodyPr wrap="square" rtlCol="0">
            <a:spAutoFit/>
          </a:bodyPr>
          <a:lstStyle/>
          <a:p>
            <a:r>
              <a:rPr lang="en-US" altLang="ko-KR" sz="2600" dirty="0" smtClean="0">
                <a:latin typeface="Cambria Math" panose="02040503050406030204" pitchFamily="18" charset="0"/>
                <a:ea typeface="Cambria Math" panose="02040503050406030204" pitchFamily="18" charset="0"/>
              </a:rPr>
              <a:t>Game Theory</a:t>
            </a:r>
            <a:endParaRPr lang="ko-KR" altLang="en-US" sz="2600" dirty="0">
              <a:latin typeface="Cambria Math" panose="02040503050406030204" pitchFamily="18" charset="0"/>
            </a:endParaRPr>
          </a:p>
        </p:txBody>
      </p:sp>
    </p:spTree>
    <p:extLst>
      <p:ext uri="{BB962C8B-B14F-4D97-AF65-F5344CB8AC3E}">
        <p14:creationId xmlns:p14="http://schemas.microsoft.com/office/powerpoint/2010/main" val="19544754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모서리가 둥근 직사각형 7"/>
          <p:cNvSpPr/>
          <p:nvPr/>
        </p:nvSpPr>
        <p:spPr>
          <a:xfrm>
            <a:off x="617011" y="908720"/>
            <a:ext cx="7920880" cy="5112568"/>
          </a:xfrm>
          <a:prstGeom prst="round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타원 8"/>
          <p:cNvSpPr/>
          <p:nvPr/>
        </p:nvSpPr>
        <p:spPr>
          <a:xfrm>
            <a:off x="1193075" y="1268760"/>
            <a:ext cx="5184576" cy="4392488"/>
          </a:xfrm>
          <a:prstGeom prst="ellipse">
            <a:avLst/>
          </a:prstGeom>
          <a:solidFill>
            <a:schemeClr val="tx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직사각형 9"/>
          <p:cNvSpPr/>
          <p:nvPr/>
        </p:nvSpPr>
        <p:spPr>
          <a:xfrm>
            <a:off x="1841147" y="2674530"/>
            <a:ext cx="2502031" cy="1918730"/>
          </a:xfrm>
          <a:prstGeom prst="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dirty="0" smtClean="0">
                <a:latin typeface="Cambria Math" panose="02040503050406030204" pitchFamily="18" charset="0"/>
                <a:ea typeface="Cambria Math" panose="02040503050406030204" pitchFamily="18" charset="0"/>
              </a:rPr>
              <a:t>Prisoner’s Dilemma</a:t>
            </a:r>
            <a:endParaRPr lang="ko-KR" altLang="en-US" sz="2000" dirty="0">
              <a:latin typeface="Cambria Math" panose="02040503050406030204" pitchFamily="18" charset="0"/>
            </a:endParaRPr>
          </a:p>
        </p:txBody>
      </p:sp>
      <p:sp>
        <p:nvSpPr>
          <p:cNvPr id="11" name="TextBox 10"/>
          <p:cNvSpPr txBox="1"/>
          <p:nvPr/>
        </p:nvSpPr>
        <p:spPr>
          <a:xfrm>
            <a:off x="3368950" y="1972979"/>
            <a:ext cx="2682050" cy="430887"/>
          </a:xfrm>
          <a:prstGeom prst="rect">
            <a:avLst/>
          </a:prstGeom>
          <a:noFill/>
        </p:spPr>
        <p:txBody>
          <a:bodyPr wrap="square" rtlCol="0">
            <a:spAutoFit/>
          </a:bodyPr>
          <a:lstStyle/>
          <a:p>
            <a:r>
              <a:rPr lang="en-US" altLang="ko-KR" sz="2200" dirty="0" smtClean="0">
                <a:latin typeface="Cambria Math" panose="02040503050406030204" pitchFamily="18" charset="0"/>
                <a:ea typeface="Cambria Math" panose="02040503050406030204" pitchFamily="18" charset="0"/>
              </a:rPr>
              <a:t>Strategy games</a:t>
            </a:r>
            <a:endParaRPr lang="ko-KR" altLang="en-US" sz="2200" dirty="0">
              <a:latin typeface="Cambria Math" panose="02040503050406030204" pitchFamily="18" charset="0"/>
            </a:endParaRPr>
          </a:p>
        </p:txBody>
      </p:sp>
      <p:sp>
        <p:nvSpPr>
          <p:cNvPr id="12" name="TextBox 11"/>
          <p:cNvSpPr txBox="1"/>
          <p:nvPr/>
        </p:nvSpPr>
        <p:spPr>
          <a:xfrm>
            <a:off x="6051000" y="1340768"/>
            <a:ext cx="2088232" cy="492443"/>
          </a:xfrm>
          <a:prstGeom prst="rect">
            <a:avLst/>
          </a:prstGeom>
          <a:noFill/>
        </p:spPr>
        <p:txBody>
          <a:bodyPr wrap="square" rtlCol="0">
            <a:spAutoFit/>
          </a:bodyPr>
          <a:lstStyle/>
          <a:p>
            <a:r>
              <a:rPr lang="en-US" altLang="ko-KR" sz="2600" dirty="0" smtClean="0">
                <a:latin typeface="Cambria Math" panose="02040503050406030204" pitchFamily="18" charset="0"/>
                <a:ea typeface="Cambria Math" panose="02040503050406030204" pitchFamily="18" charset="0"/>
              </a:rPr>
              <a:t>Game Theory</a:t>
            </a:r>
            <a:endParaRPr lang="ko-KR" altLang="en-US" sz="2600" dirty="0">
              <a:latin typeface="Cambria Math" panose="02040503050406030204" pitchFamily="18" charset="0"/>
            </a:endParaRPr>
          </a:p>
        </p:txBody>
      </p:sp>
      <p:cxnSp>
        <p:nvCxnSpPr>
          <p:cNvPr id="5" name="직선 연결선 4"/>
          <p:cNvCxnSpPr/>
          <p:nvPr/>
        </p:nvCxnSpPr>
        <p:spPr>
          <a:xfrm>
            <a:off x="1906755" y="3827883"/>
            <a:ext cx="2370813"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설명선 2 5"/>
          <p:cNvSpPr/>
          <p:nvPr/>
        </p:nvSpPr>
        <p:spPr>
          <a:xfrm>
            <a:off x="3635896" y="4760539"/>
            <a:ext cx="4901995" cy="864096"/>
          </a:xfrm>
          <a:prstGeom prst="borderCallout2">
            <a:avLst>
              <a:gd name="adj1" fmla="val 49559"/>
              <a:gd name="adj2" fmla="val -172"/>
              <a:gd name="adj3" fmla="val 49559"/>
              <a:gd name="adj4" fmla="val -10732"/>
              <a:gd name="adj5" fmla="val -104501"/>
              <a:gd name="adj6" fmla="val -24905"/>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solidFill>
                  <a:schemeClr val="tx1"/>
                </a:solidFill>
              </a:rPr>
              <a:t>Non-</a:t>
            </a:r>
            <a:r>
              <a:rPr lang="en-US" altLang="ko-KR" dirty="0" err="1" smtClean="0">
                <a:solidFill>
                  <a:schemeClr val="tx1"/>
                </a:solidFill>
              </a:rPr>
              <a:t>Zerosum</a:t>
            </a:r>
            <a:r>
              <a:rPr lang="en-US" altLang="ko-KR" dirty="0" smtClean="0">
                <a:solidFill>
                  <a:schemeClr val="tx1"/>
                </a:solidFill>
              </a:rPr>
              <a:t> game ≡ sum of pay-off (cooperator and defector) ≠ 0</a:t>
            </a:r>
            <a:endParaRPr lang="ko-KR" altLang="en-US" dirty="0">
              <a:solidFill>
                <a:schemeClr val="tx1"/>
              </a:solidFill>
            </a:endParaRPr>
          </a:p>
        </p:txBody>
      </p:sp>
    </p:spTree>
    <p:extLst>
      <p:ext uri="{BB962C8B-B14F-4D97-AF65-F5344CB8AC3E}">
        <p14:creationId xmlns:p14="http://schemas.microsoft.com/office/powerpoint/2010/main" val="5686071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455"/>
            <a:ext cx="5544616" cy="507831"/>
          </a:xfrm>
          <a:prstGeom prst="rect">
            <a:avLst/>
          </a:prstGeom>
          <a:noFill/>
        </p:spPr>
        <p:txBody>
          <a:bodyPr wrap="square" rtlCol="0">
            <a:spAutoFit/>
          </a:bodyPr>
          <a:lstStyle/>
          <a:p>
            <a:r>
              <a:rPr lang="en-US" altLang="ko-KR" sz="2700" b="1" dirty="0" smtClean="0">
                <a:latin typeface="Cambria Math" panose="02040503050406030204" pitchFamily="18" charset="0"/>
                <a:ea typeface="Cambria Math" panose="02040503050406030204" pitchFamily="18" charset="0"/>
              </a:rPr>
              <a:t>How to play this game</a:t>
            </a:r>
            <a:endParaRPr lang="ko-KR" altLang="en-US" sz="2700" b="1" dirty="0">
              <a:latin typeface="Cambria Math" panose="02040503050406030204" pitchFamily="18" charset="0"/>
            </a:endParaRPr>
          </a:p>
        </p:txBody>
      </p:sp>
      <p:sp>
        <p:nvSpPr>
          <p:cNvPr id="3" name="직사각형 2"/>
          <p:cNvSpPr/>
          <p:nvPr/>
        </p:nvSpPr>
        <p:spPr>
          <a:xfrm>
            <a:off x="1409236" y="1542991"/>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a:t>
            </a:r>
            <a:endParaRPr lang="ko-KR" altLang="en-US" b="1" dirty="0">
              <a:solidFill>
                <a:schemeClr val="tx1"/>
              </a:solidFill>
              <a:latin typeface="Cambria Math" panose="02040503050406030204" pitchFamily="18" charset="0"/>
            </a:endParaRPr>
          </a:p>
        </p:txBody>
      </p:sp>
      <p:sp>
        <p:nvSpPr>
          <p:cNvPr id="13" name="직사각형 12"/>
          <p:cNvSpPr/>
          <p:nvPr/>
        </p:nvSpPr>
        <p:spPr>
          <a:xfrm>
            <a:off x="1430156" y="4311517"/>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2</a:t>
            </a:r>
            <a:endParaRPr lang="ko-KR" altLang="en-US" b="1" dirty="0">
              <a:solidFill>
                <a:schemeClr val="tx1"/>
              </a:solidFill>
              <a:latin typeface="Cambria Math" panose="02040503050406030204" pitchFamily="18" charset="0"/>
            </a:endParaRPr>
          </a:p>
        </p:txBody>
      </p:sp>
      <p:cxnSp>
        <p:nvCxnSpPr>
          <p:cNvPr id="27" name="직선 화살표 연결선 26"/>
          <p:cNvCxnSpPr>
            <a:stCxn id="3" idx="2"/>
            <a:endCxn id="13" idx="0"/>
          </p:cNvCxnSpPr>
          <p:nvPr/>
        </p:nvCxnSpPr>
        <p:spPr>
          <a:xfrm>
            <a:off x="2039306" y="2623111"/>
            <a:ext cx="20920" cy="1688406"/>
          </a:xfrm>
          <a:prstGeom prst="straightConnector1">
            <a:avLst/>
          </a:prstGeom>
          <a:ln w="3175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직선 연결선 28"/>
          <p:cNvCxnSpPr/>
          <p:nvPr/>
        </p:nvCxnSpPr>
        <p:spPr>
          <a:xfrm>
            <a:off x="1835696" y="3467314"/>
            <a:ext cx="432048" cy="0"/>
          </a:xfrm>
          <a:prstGeom prst="line">
            <a:avLst/>
          </a:prstGeom>
          <a:ln w="92075">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95536" y="3144148"/>
            <a:ext cx="1440160" cy="646331"/>
          </a:xfrm>
          <a:prstGeom prst="rect">
            <a:avLst/>
          </a:prstGeom>
          <a:noFill/>
          <a:ln w="41275">
            <a:solidFill>
              <a:srgbClr val="FF000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Not interactive</a:t>
            </a:r>
            <a:endParaRPr lang="ko-KR" altLang="en-US" dirty="0">
              <a:latin typeface="Cambria Math" panose="02040503050406030204" pitchFamily="18" charset="0"/>
            </a:endParaRPr>
          </a:p>
        </p:txBody>
      </p:sp>
    </p:spTree>
    <p:extLst>
      <p:ext uri="{BB962C8B-B14F-4D97-AF65-F5344CB8AC3E}">
        <p14:creationId xmlns:p14="http://schemas.microsoft.com/office/powerpoint/2010/main" val="14502493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455"/>
            <a:ext cx="5544616" cy="507831"/>
          </a:xfrm>
          <a:prstGeom prst="rect">
            <a:avLst/>
          </a:prstGeom>
          <a:noFill/>
        </p:spPr>
        <p:txBody>
          <a:bodyPr wrap="square" rtlCol="0">
            <a:spAutoFit/>
          </a:bodyPr>
          <a:lstStyle/>
          <a:p>
            <a:r>
              <a:rPr lang="en-US" altLang="ko-KR" sz="2700" b="1" dirty="0" smtClean="0">
                <a:latin typeface="Cambria Math" panose="02040503050406030204" pitchFamily="18" charset="0"/>
                <a:ea typeface="Cambria Math" panose="02040503050406030204" pitchFamily="18" charset="0"/>
              </a:rPr>
              <a:t>How to play this game</a:t>
            </a:r>
            <a:endParaRPr lang="ko-KR" altLang="en-US" sz="2700" b="1" dirty="0">
              <a:latin typeface="Cambria Math" panose="02040503050406030204" pitchFamily="18" charset="0"/>
            </a:endParaRPr>
          </a:p>
        </p:txBody>
      </p:sp>
      <p:sp>
        <p:nvSpPr>
          <p:cNvPr id="3" name="직사각형 2"/>
          <p:cNvSpPr/>
          <p:nvPr/>
        </p:nvSpPr>
        <p:spPr>
          <a:xfrm>
            <a:off x="1409236" y="1542991"/>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a:t>
            </a:r>
            <a:endParaRPr lang="ko-KR" altLang="en-US" b="1" dirty="0">
              <a:solidFill>
                <a:schemeClr val="tx1"/>
              </a:solidFill>
              <a:latin typeface="Cambria Math" panose="02040503050406030204" pitchFamily="18" charset="0"/>
            </a:endParaRPr>
          </a:p>
        </p:txBody>
      </p:sp>
      <p:sp>
        <p:nvSpPr>
          <p:cNvPr id="13" name="직사각형 12"/>
          <p:cNvSpPr/>
          <p:nvPr/>
        </p:nvSpPr>
        <p:spPr>
          <a:xfrm>
            <a:off x="1430156" y="4311517"/>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2</a:t>
            </a:r>
            <a:endParaRPr lang="ko-KR" altLang="en-US" b="1" dirty="0">
              <a:solidFill>
                <a:schemeClr val="tx1"/>
              </a:solidFill>
              <a:latin typeface="Cambria Math" panose="02040503050406030204" pitchFamily="18" charset="0"/>
            </a:endParaRPr>
          </a:p>
        </p:txBody>
      </p:sp>
      <p:cxnSp>
        <p:nvCxnSpPr>
          <p:cNvPr id="27" name="직선 화살표 연결선 26"/>
          <p:cNvCxnSpPr>
            <a:stCxn id="3" idx="2"/>
            <a:endCxn id="13" idx="0"/>
          </p:cNvCxnSpPr>
          <p:nvPr/>
        </p:nvCxnSpPr>
        <p:spPr>
          <a:xfrm>
            <a:off x="2039306" y="2623111"/>
            <a:ext cx="20920" cy="1688406"/>
          </a:xfrm>
          <a:prstGeom prst="straightConnector1">
            <a:avLst/>
          </a:prstGeom>
          <a:ln w="3175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직선 연결선 28"/>
          <p:cNvCxnSpPr/>
          <p:nvPr/>
        </p:nvCxnSpPr>
        <p:spPr>
          <a:xfrm>
            <a:off x="1835696" y="3467314"/>
            <a:ext cx="432048" cy="0"/>
          </a:xfrm>
          <a:prstGeom prst="line">
            <a:avLst/>
          </a:prstGeom>
          <a:ln w="92075">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95536" y="3144148"/>
            <a:ext cx="1440160" cy="646331"/>
          </a:xfrm>
          <a:prstGeom prst="rect">
            <a:avLst/>
          </a:prstGeom>
          <a:noFill/>
          <a:ln w="41275">
            <a:solidFill>
              <a:srgbClr val="FF000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Not interactive</a:t>
            </a:r>
            <a:endParaRPr lang="ko-KR" altLang="en-US" dirty="0">
              <a:latin typeface="Cambria Math" panose="02040503050406030204" pitchFamily="18" charset="0"/>
            </a:endParaRPr>
          </a:p>
        </p:txBody>
      </p:sp>
      <p:cxnSp>
        <p:nvCxnSpPr>
          <p:cNvPr id="93" name="구부러진 연결선 92"/>
          <p:cNvCxnSpPr/>
          <p:nvPr/>
        </p:nvCxnSpPr>
        <p:spPr>
          <a:xfrm flipV="1">
            <a:off x="2267744" y="2204864"/>
            <a:ext cx="1728192" cy="1262449"/>
          </a:xfrm>
          <a:prstGeom prst="curvedConnector3">
            <a:avLst>
              <a:gd name="adj1" fmla="val 49330"/>
            </a:avLst>
          </a:prstGeom>
          <a:ln w="34925">
            <a:solidFill>
              <a:srgbClr val="00B0F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94" name="TextBox 93"/>
          <p:cNvSpPr txBox="1"/>
          <p:nvPr/>
        </p:nvSpPr>
        <p:spPr>
          <a:xfrm>
            <a:off x="3977355" y="1389822"/>
            <a:ext cx="4248472" cy="1754326"/>
          </a:xfrm>
          <a:prstGeom prst="rect">
            <a:avLst/>
          </a:prstGeom>
          <a:noFill/>
          <a:ln w="19050">
            <a:solidFill>
              <a:schemeClr val="tx1"/>
            </a:solidFill>
          </a:ln>
        </p:spPr>
        <p:txBody>
          <a:bodyPr wrap="square" rtlCol="0">
            <a:spAutoFit/>
          </a:bodyPr>
          <a:lstStyle/>
          <a:p>
            <a:r>
              <a:rPr lang="en-US" altLang="ko-KR" b="1" dirty="0" smtClean="0"/>
              <a:t>There are no information between Player 1 and Player 2 for each other</a:t>
            </a:r>
          </a:p>
          <a:p>
            <a:endParaRPr lang="en-US" altLang="ko-KR" b="1" dirty="0" smtClean="0"/>
          </a:p>
          <a:p>
            <a:r>
              <a:rPr lang="en-US" altLang="ko-KR" b="1" dirty="0" smtClean="0"/>
              <a:t>They can’t know their determined role for each other in the game playing by time step.</a:t>
            </a:r>
            <a:endParaRPr lang="ko-KR" altLang="en-US" b="1" dirty="0"/>
          </a:p>
        </p:txBody>
      </p:sp>
    </p:spTree>
    <p:extLst>
      <p:ext uri="{BB962C8B-B14F-4D97-AF65-F5344CB8AC3E}">
        <p14:creationId xmlns:p14="http://schemas.microsoft.com/office/powerpoint/2010/main" val="42888869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455"/>
            <a:ext cx="5544616" cy="507831"/>
          </a:xfrm>
          <a:prstGeom prst="rect">
            <a:avLst/>
          </a:prstGeom>
          <a:noFill/>
        </p:spPr>
        <p:txBody>
          <a:bodyPr wrap="square" rtlCol="0">
            <a:spAutoFit/>
          </a:bodyPr>
          <a:lstStyle/>
          <a:p>
            <a:r>
              <a:rPr lang="en-US" altLang="ko-KR" sz="2700" b="1" dirty="0" smtClean="0">
                <a:latin typeface="Cambria Math" panose="02040503050406030204" pitchFamily="18" charset="0"/>
                <a:ea typeface="Cambria Math" panose="02040503050406030204" pitchFamily="18" charset="0"/>
              </a:rPr>
              <a:t>How to play this game</a:t>
            </a:r>
            <a:endParaRPr lang="ko-KR" altLang="en-US" sz="2700" b="1" dirty="0">
              <a:latin typeface="Cambria Math" panose="02040503050406030204" pitchFamily="18" charset="0"/>
            </a:endParaRPr>
          </a:p>
        </p:txBody>
      </p:sp>
      <p:sp>
        <p:nvSpPr>
          <p:cNvPr id="3" name="직사각형 2"/>
          <p:cNvSpPr/>
          <p:nvPr/>
        </p:nvSpPr>
        <p:spPr>
          <a:xfrm>
            <a:off x="1409236" y="1542991"/>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a:t>
            </a:r>
            <a:endParaRPr lang="ko-KR" altLang="en-US" b="1" dirty="0">
              <a:solidFill>
                <a:schemeClr val="tx1"/>
              </a:solidFill>
              <a:latin typeface="Cambria Math" panose="02040503050406030204" pitchFamily="18" charset="0"/>
            </a:endParaRPr>
          </a:p>
        </p:txBody>
      </p:sp>
      <p:sp>
        <p:nvSpPr>
          <p:cNvPr id="13" name="직사각형 12"/>
          <p:cNvSpPr/>
          <p:nvPr/>
        </p:nvSpPr>
        <p:spPr>
          <a:xfrm>
            <a:off x="1430156" y="4311517"/>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2</a:t>
            </a:r>
            <a:endParaRPr lang="ko-KR" altLang="en-US" b="1" dirty="0">
              <a:solidFill>
                <a:schemeClr val="tx1"/>
              </a:solidFill>
              <a:latin typeface="Cambria Math" panose="02040503050406030204" pitchFamily="18" charset="0"/>
            </a:endParaRPr>
          </a:p>
        </p:txBody>
      </p:sp>
      <p:sp>
        <p:nvSpPr>
          <p:cNvPr id="14" name="직사각형 13"/>
          <p:cNvSpPr/>
          <p:nvPr/>
        </p:nvSpPr>
        <p:spPr>
          <a:xfrm>
            <a:off x="3923928" y="894919"/>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15" name="직사각형 14"/>
          <p:cNvSpPr/>
          <p:nvPr/>
        </p:nvSpPr>
        <p:spPr>
          <a:xfrm>
            <a:off x="3923928" y="2235451"/>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sp>
        <p:nvSpPr>
          <p:cNvPr id="16" name="직사각형 15"/>
          <p:cNvSpPr/>
          <p:nvPr/>
        </p:nvSpPr>
        <p:spPr>
          <a:xfrm>
            <a:off x="3945742" y="3631223"/>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17" name="직사각형 16"/>
          <p:cNvSpPr/>
          <p:nvPr/>
        </p:nvSpPr>
        <p:spPr>
          <a:xfrm>
            <a:off x="3945742" y="4971755"/>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cxnSp>
        <p:nvCxnSpPr>
          <p:cNvPr id="19" name="직선 화살표 연결선 18"/>
          <p:cNvCxnSpPr>
            <a:stCxn id="3" idx="3"/>
            <a:endCxn id="14" idx="1"/>
          </p:cNvCxnSpPr>
          <p:nvPr/>
        </p:nvCxnSpPr>
        <p:spPr>
          <a:xfrm flipV="1">
            <a:off x="2669376" y="1434979"/>
            <a:ext cx="1254552" cy="64807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직선 화살표 연결선 20"/>
          <p:cNvCxnSpPr>
            <a:endCxn id="15" idx="1"/>
          </p:cNvCxnSpPr>
          <p:nvPr/>
        </p:nvCxnSpPr>
        <p:spPr>
          <a:xfrm>
            <a:off x="2669376" y="2083051"/>
            <a:ext cx="1254552" cy="69246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4" name="직선 화살표 연결선 23"/>
          <p:cNvCxnSpPr/>
          <p:nvPr/>
        </p:nvCxnSpPr>
        <p:spPr>
          <a:xfrm flipV="1">
            <a:off x="2669376" y="4171283"/>
            <a:ext cx="1254552" cy="64807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직선 화살표 연결선 24"/>
          <p:cNvCxnSpPr/>
          <p:nvPr/>
        </p:nvCxnSpPr>
        <p:spPr>
          <a:xfrm>
            <a:off x="2669376" y="4819355"/>
            <a:ext cx="1254552" cy="69246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직선 화살표 연결선 26"/>
          <p:cNvCxnSpPr>
            <a:stCxn id="3" idx="2"/>
            <a:endCxn id="13" idx="0"/>
          </p:cNvCxnSpPr>
          <p:nvPr/>
        </p:nvCxnSpPr>
        <p:spPr>
          <a:xfrm>
            <a:off x="2039306" y="2623111"/>
            <a:ext cx="20920" cy="1688406"/>
          </a:xfrm>
          <a:prstGeom prst="straightConnector1">
            <a:avLst/>
          </a:prstGeom>
          <a:ln w="3175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직선 연결선 28"/>
          <p:cNvCxnSpPr/>
          <p:nvPr/>
        </p:nvCxnSpPr>
        <p:spPr>
          <a:xfrm>
            <a:off x="1835696" y="3467314"/>
            <a:ext cx="432048" cy="0"/>
          </a:xfrm>
          <a:prstGeom prst="line">
            <a:avLst/>
          </a:prstGeom>
          <a:ln w="92075">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95536" y="3144148"/>
            <a:ext cx="1440160" cy="646331"/>
          </a:xfrm>
          <a:prstGeom prst="rect">
            <a:avLst/>
          </a:prstGeom>
          <a:noFill/>
          <a:ln w="41275">
            <a:solidFill>
              <a:srgbClr val="FF000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Not interactive</a:t>
            </a:r>
            <a:endParaRPr lang="ko-KR" altLang="en-US" dirty="0">
              <a:latin typeface="Cambria Math" panose="02040503050406030204" pitchFamily="18" charset="0"/>
            </a:endParaRPr>
          </a:p>
        </p:txBody>
      </p:sp>
    </p:spTree>
    <p:extLst>
      <p:ext uri="{BB962C8B-B14F-4D97-AF65-F5344CB8AC3E}">
        <p14:creationId xmlns:p14="http://schemas.microsoft.com/office/powerpoint/2010/main" val="22674696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
            <a:ext cx="5544616" cy="507831"/>
          </a:xfrm>
          <a:prstGeom prst="rect">
            <a:avLst/>
          </a:prstGeom>
          <a:noFill/>
        </p:spPr>
        <p:txBody>
          <a:bodyPr wrap="square" rtlCol="0">
            <a:spAutoFit/>
          </a:bodyPr>
          <a:lstStyle/>
          <a:p>
            <a:r>
              <a:rPr lang="en-US" altLang="ko-KR" sz="2700" b="1" dirty="0" smtClean="0">
                <a:latin typeface="Cambria Math" panose="02040503050406030204" pitchFamily="18" charset="0"/>
                <a:ea typeface="Cambria Math" panose="02040503050406030204" pitchFamily="18" charset="0"/>
              </a:rPr>
              <a:t>How to play this game</a:t>
            </a:r>
            <a:endParaRPr lang="ko-KR" altLang="en-US" sz="2700" b="1" dirty="0">
              <a:latin typeface="Cambria Math" panose="02040503050406030204" pitchFamily="18" charset="0"/>
            </a:endParaRPr>
          </a:p>
        </p:txBody>
      </p:sp>
      <p:sp>
        <p:nvSpPr>
          <p:cNvPr id="3" name="직사각형 2"/>
          <p:cNvSpPr/>
          <p:nvPr/>
        </p:nvSpPr>
        <p:spPr>
          <a:xfrm>
            <a:off x="1409236" y="1542991"/>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a:t>
            </a:r>
            <a:endParaRPr lang="ko-KR" altLang="en-US" b="1" dirty="0">
              <a:solidFill>
                <a:schemeClr val="tx1"/>
              </a:solidFill>
              <a:latin typeface="Cambria Math" panose="02040503050406030204" pitchFamily="18" charset="0"/>
            </a:endParaRPr>
          </a:p>
        </p:txBody>
      </p:sp>
      <p:sp>
        <p:nvSpPr>
          <p:cNvPr id="13" name="직사각형 12"/>
          <p:cNvSpPr/>
          <p:nvPr/>
        </p:nvSpPr>
        <p:spPr>
          <a:xfrm>
            <a:off x="1430156" y="4311517"/>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2</a:t>
            </a:r>
            <a:endParaRPr lang="ko-KR" altLang="en-US" b="1" dirty="0">
              <a:solidFill>
                <a:schemeClr val="tx1"/>
              </a:solidFill>
              <a:latin typeface="Cambria Math" panose="02040503050406030204" pitchFamily="18" charset="0"/>
            </a:endParaRPr>
          </a:p>
        </p:txBody>
      </p:sp>
      <p:sp>
        <p:nvSpPr>
          <p:cNvPr id="14" name="직사각형 13"/>
          <p:cNvSpPr/>
          <p:nvPr/>
        </p:nvSpPr>
        <p:spPr>
          <a:xfrm>
            <a:off x="3923928" y="894919"/>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15" name="직사각형 14"/>
          <p:cNvSpPr/>
          <p:nvPr/>
        </p:nvSpPr>
        <p:spPr>
          <a:xfrm>
            <a:off x="3923928" y="2235451"/>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sp>
        <p:nvSpPr>
          <p:cNvPr id="16" name="직사각형 15"/>
          <p:cNvSpPr/>
          <p:nvPr/>
        </p:nvSpPr>
        <p:spPr>
          <a:xfrm>
            <a:off x="3945742" y="3631223"/>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17" name="직사각형 16"/>
          <p:cNvSpPr/>
          <p:nvPr/>
        </p:nvSpPr>
        <p:spPr>
          <a:xfrm>
            <a:off x="3945742" y="4971755"/>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cxnSp>
        <p:nvCxnSpPr>
          <p:cNvPr id="19" name="직선 화살표 연결선 18"/>
          <p:cNvCxnSpPr>
            <a:stCxn id="3" idx="3"/>
            <a:endCxn id="14" idx="1"/>
          </p:cNvCxnSpPr>
          <p:nvPr/>
        </p:nvCxnSpPr>
        <p:spPr>
          <a:xfrm flipV="1">
            <a:off x="2669376" y="1434979"/>
            <a:ext cx="1254552" cy="64807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직선 화살표 연결선 20"/>
          <p:cNvCxnSpPr>
            <a:endCxn id="15" idx="1"/>
          </p:cNvCxnSpPr>
          <p:nvPr/>
        </p:nvCxnSpPr>
        <p:spPr>
          <a:xfrm>
            <a:off x="2669376" y="2083051"/>
            <a:ext cx="1254552" cy="69246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4" name="직선 화살표 연결선 23"/>
          <p:cNvCxnSpPr/>
          <p:nvPr/>
        </p:nvCxnSpPr>
        <p:spPr>
          <a:xfrm flipV="1">
            <a:off x="2669376" y="4171283"/>
            <a:ext cx="1254552" cy="64807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직선 화살표 연결선 24"/>
          <p:cNvCxnSpPr/>
          <p:nvPr/>
        </p:nvCxnSpPr>
        <p:spPr>
          <a:xfrm>
            <a:off x="2669376" y="4819355"/>
            <a:ext cx="1254552" cy="69246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직선 화살표 연결선 26"/>
          <p:cNvCxnSpPr>
            <a:stCxn id="3" idx="2"/>
            <a:endCxn id="13" idx="0"/>
          </p:cNvCxnSpPr>
          <p:nvPr/>
        </p:nvCxnSpPr>
        <p:spPr>
          <a:xfrm>
            <a:off x="2039306" y="2623111"/>
            <a:ext cx="20920" cy="1688406"/>
          </a:xfrm>
          <a:prstGeom prst="straightConnector1">
            <a:avLst/>
          </a:prstGeom>
          <a:ln w="3175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직선 연결선 28"/>
          <p:cNvCxnSpPr/>
          <p:nvPr/>
        </p:nvCxnSpPr>
        <p:spPr>
          <a:xfrm>
            <a:off x="1835696" y="3467314"/>
            <a:ext cx="432048" cy="0"/>
          </a:xfrm>
          <a:prstGeom prst="line">
            <a:avLst/>
          </a:prstGeom>
          <a:ln w="92075">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95536" y="3144148"/>
            <a:ext cx="1440160" cy="646331"/>
          </a:xfrm>
          <a:prstGeom prst="rect">
            <a:avLst/>
          </a:prstGeom>
          <a:noFill/>
          <a:ln w="41275">
            <a:solidFill>
              <a:srgbClr val="FF000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Not interactive</a:t>
            </a:r>
            <a:endParaRPr lang="ko-KR" altLang="en-US" dirty="0">
              <a:latin typeface="Cambria Math" panose="02040503050406030204" pitchFamily="18" charset="0"/>
            </a:endParaRPr>
          </a:p>
        </p:txBody>
      </p:sp>
      <p:cxnSp>
        <p:nvCxnSpPr>
          <p:cNvPr id="36" name="직선 연결선 35"/>
          <p:cNvCxnSpPr/>
          <p:nvPr/>
        </p:nvCxnSpPr>
        <p:spPr>
          <a:xfrm>
            <a:off x="3296652" y="1038935"/>
            <a:ext cx="0" cy="4824536"/>
          </a:xfrm>
          <a:prstGeom prst="line">
            <a:avLst/>
          </a:prstGeom>
          <a:ln w="34925">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40" name="직선 연결선 39"/>
          <p:cNvCxnSpPr/>
          <p:nvPr/>
        </p:nvCxnSpPr>
        <p:spPr>
          <a:xfrm flipH="1">
            <a:off x="2060226" y="5863471"/>
            <a:ext cx="1236426" cy="0"/>
          </a:xfrm>
          <a:prstGeom prst="line">
            <a:avLst/>
          </a:prstGeom>
          <a:ln w="41275">
            <a:solidFill>
              <a:srgbClr val="92D050"/>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599146" y="5540305"/>
            <a:ext cx="1440160" cy="646331"/>
          </a:xfrm>
          <a:prstGeom prst="rect">
            <a:avLst/>
          </a:prstGeom>
          <a:noFill/>
          <a:ln w="41275">
            <a:solidFill>
              <a:srgbClr val="92D05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Initial condition</a:t>
            </a:r>
            <a:endParaRPr lang="ko-KR" altLang="en-US" dirty="0">
              <a:latin typeface="Cambria Math" panose="02040503050406030204" pitchFamily="18" charset="0"/>
            </a:endParaRPr>
          </a:p>
        </p:txBody>
      </p:sp>
    </p:spTree>
    <p:extLst>
      <p:ext uri="{BB962C8B-B14F-4D97-AF65-F5344CB8AC3E}">
        <p14:creationId xmlns:p14="http://schemas.microsoft.com/office/powerpoint/2010/main" val="11025391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
            <a:ext cx="5544616" cy="507831"/>
          </a:xfrm>
          <a:prstGeom prst="rect">
            <a:avLst/>
          </a:prstGeom>
          <a:noFill/>
        </p:spPr>
        <p:txBody>
          <a:bodyPr wrap="square" rtlCol="0">
            <a:spAutoFit/>
          </a:bodyPr>
          <a:lstStyle/>
          <a:p>
            <a:r>
              <a:rPr lang="en-US" altLang="ko-KR" sz="2700" b="1" dirty="0" smtClean="0">
                <a:latin typeface="Cambria Math" panose="02040503050406030204" pitchFamily="18" charset="0"/>
                <a:ea typeface="Cambria Math" panose="02040503050406030204" pitchFamily="18" charset="0"/>
              </a:rPr>
              <a:t>How to play this game</a:t>
            </a:r>
            <a:endParaRPr lang="ko-KR" altLang="en-US" sz="2700" b="1" dirty="0">
              <a:latin typeface="Cambria Math" panose="02040503050406030204" pitchFamily="18" charset="0"/>
            </a:endParaRPr>
          </a:p>
        </p:txBody>
      </p:sp>
      <p:sp>
        <p:nvSpPr>
          <p:cNvPr id="3" name="직사각형 2"/>
          <p:cNvSpPr/>
          <p:nvPr/>
        </p:nvSpPr>
        <p:spPr>
          <a:xfrm>
            <a:off x="1409236" y="1542991"/>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1</a:t>
            </a:r>
            <a:endParaRPr lang="ko-KR" altLang="en-US" b="1" dirty="0">
              <a:solidFill>
                <a:schemeClr val="tx1"/>
              </a:solidFill>
              <a:latin typeface="Cambria Math" panose="02040503050406030204" pitchFamily="18" charset="0"/>
            </a:endParaRPr>
          </a:p>
        </p:txBody>
      </p:sp>
      <p:sp>
        <p:nvSpPr>
          <p:cNvPr id="13" name="직사각형 12"/>
          <p:cNvSpPr/>
          <p:nvPr/>
        </p:nvSpPr>
        <p:spPr>
          <a:xfrm>
            <a:off x="1430156" y="4311517"/>
            <a:ext cx="1260140" cy="1080120"/>
          </a:xfrm>
          <a:prstGeom prst="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smtClean="0">
                <a:solidFill>
                  <a:schemeClr val="tx1"/>
                </a:solidFill>
                <a:latin typeface="Cambria Math" panose="02040503050406030204" pitchFamily="18" charset="0"/>
                <a:ea typeface="Cambria Math" panose="02040503050406030204" pitchFamily="18" charset="0"/>
              </a:rPr>
              <a:t>Player 2</a:t>
            </a:r>
            <a:endParaRPr lang="ko-KR" altLang="en-US" b="1" dirty="0">
              <a:solidFill>
                <a:schemeClr val="tx1"/>
              </a:solidFill>
              <a:latin typeface="Cambria Math" panose="02040503050406030204" pitchFamily="18" charset="0"/>
            </a:endParaRPr>
          </a:p>
        </p:txBody>
      </p:sp>
      <p:sp>
        <p:nvSpPr>
          <p:cNvPr id="14" name="직사각형 13"/>
          <p:cNvSpPr/>
          <p:nvPr/>
        </p:nvSpPr>
        <p:spPr>
          <a:xfrm>
            <a:off x="3923928" y="894919"/>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15" name="직사각형 14"/>
          <p:cNvSpPr/>
          <p:nvPr/>
        </p:nvSpPr>
        <p:spPr>
          <a:xfrm>
            <a:off x="3923928" y="2235451"/>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sp>
        <p:nvSpPr>
          <p:cNvPr id="16" name="직사각형 15"/>
          <p:cNvSpPr/>
          <p:nvPr/>
        </p:nvSpPr>
        <p:spPr>
          <a:xfrm>
            <a:off x="3945742" y="3631223"/>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17" name="직사각형 16"/>
          <p:cNvSpPr/>
          <p:nvPr/>
        </p:nvSpPr>
        <p:spPr>
          <a:xfrm>
            <a:off x="3945742" y="4971755"/>
            <a:ext cx="1260140" cy="1080120"/>
          </a:xfrm>
          <a:prstGeom prst="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cxnSp>
        <p:nvCxnSpPr>
          <p:cNvPr id="19" name="직선 화살표 연결선 18"/>
          <p:cNvCxnSpPr>
            <a:stCxn id="3" idx="3"/>
            <a:endCxn id="14" idx="1"/>
          </p:cNvCxnSpPr>
          <p:nvPr/>
        </p:nvCxnSpPr>
        <p:spPr>
          <a:xfrm flipV="1">
            <a:off x="2669376" y="1434979"/>
            <a:ext cx="1254552" cy="64807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직선 화살표 연결선 20"/>
          <p:cNvCxnSpPr>
            <a:endCxn id="15" idx="1"/>
          </p:cNvCxnSpPr>
          <p:nvPr/>
        </p:nvCxnSpPr>
        <p:spPr>
          <a:xfrm>
            <a:off x="2669376" y="2083051"/>
            <a:ext cx="1254552" cy="69246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4" name="직선 화살표 연결선 23"/>
          <p:cNvCxnSpPr/>
          <p:nvPr/>
        </p:nvCxnSpPr>
        <p:spPr>
          <a:xfrm flipV="1">
            <a:off x="2669376" y="4171283"/>
            <a:ext cx="1254552" cy="64807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직선 화살표 연결선 24"/>
          <p:cNvCxnSpPr/>
          <p:nvPr/>
        </p:nvCxnSpPr>
        <p:spPr>
          <a:xfrm>
            <a:off x="2669376" y="4819355"/>
            <a:ext cx="1254552" cy="692460"/>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직선 화살표 연결선 26"/>
          <p:cNvCxnSpPr>
            <a:stCxn id="3" idx="2"/>
            <a:endCxn id="13" idx="0"/>
          </p:cNvCxnSpPr>
          <p:nvPr/>
        </p:nvCxnSpPr>
        <p:spPr>
          <a:xfrm>
            <a:off x="2039306" y="2623111"/>
            <a:ext cx="20920" cy="1688406"/>
          </a:xfrm>
          <a:prstGeom prst="straightConnector1">
            <a:avLst/>
          </a:prstGeom>
          <a:ln w="3175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직선 연결선 28"/>
          <p:cNvCxnSpPr/>
          <p:nvPr/>
        </p:nvCxnSpPr>
        <p:spPr>
          <a:xfrm>
            <a:off x="1835696" y="3467314"/>
            <a:ext cx="432048" cy="0"/>
          </a:xfrm>
          <a:prstGeom prst="line">
            <a:avLst/>
          </a:prstGeom>
          <a:ln w="92075">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95536" y="3144148"/>
            <a:ext cx="1440160" cy="646331"/>
          </a:xfrm>
          <a:prstGeom prst="rect">
            <a:avLst/>
          </a:prstGeom>
          <a:noFill/>
          <a:ln w="41275">
            <a:solidFill>
              <a:srgbClr val="FF000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Not interactive</a:t>
            </a:r>
            <a:endParaRPr lang="ko-KR" altLang="en-US" dirty="0">
              <a:latin typeface="Cambria Math" panose="02040503050406030204" pitchFamily="18" charset="0"/>
            </a:endParaRPr>
          </a:p>
        </p:txBody>
      </p:sp>
      <p:sp>
        <p:nvSpPr>
          <p:cNvPr id="23" name="직사각형 22"/>
          <p:cNvSpPr/>
          <p:nvPr/>
        </p:nvSpPr>
        <p:spPr>
          <a:xfrm>
            <a:off x="6461218" y="396702"/>
            <a:ext cx="1279134" cy="581191"/>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26" name="직사각형 25"/>
          <p:cNvSpPr/>
          <p:nvPr/>
        </p:nvSpPr>
        <p:spPr>
          <a:xfrm>
            <a:off x="6461218" y="1177824"/>
            <a:ext cx="1279134" cy="581191"/>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cxnSp>
        <p:nvCxnSpPr>
          <p:cNvPr id="28" name="직선 화살표 연결선 27"/>
          <p:cNvCxnSpPr>
            <a:stCxn id="14" idx="3"/>
            <a:endCxn id="23" idx="1"/>
          </p:cNvCxnSpPr>
          <p:nvPr/>
        </p:nvCxnSpPr>
        <p:spPr>
          <a:xfrm flipV="1">
            <a:off x="5184068" y="687298"/>
            <a:ext cx="1277150" cy="747681"/>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직선 화살표 연결선 30"/>
          <p:cNvCxnSpPr>
            <a:stCxn id="14" idx="3"/>
            <a:endCxn id="26" idx="1"/>
          </p:cNvCxnSpPr>
          <p:nvPr/>
        </p:nvCxnSpPr>
        <p:spPr>
          <a:xfrm>
            <a:off x="5184068" y="1434979"/>
            <a:ext cx="1277150" cy="33441"/>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2" name="직사각형 31"/>
          <p:cNvSpPr/>
          <p:nvPr/>
        </p:nvSpPr>
        <p:spPr>
          <a:xfrm>
            <a:off x="6453097" y="1975039"/>
            <a:ext cx="1279134" cy="581191"/>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33" name="직사각형 32"/>
          <p:cNvSpPr/>
          <p:nvPr/>
        </p:nvSpPr>
        <p:spPr>
          <a:xfrm>
            <a:off x="6442416" y="2775511"/>
            <a:ext cx="1279134" cy="58119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bg1"/>
                </a:solidFill>
                <a:latin typeface="Cambria Math" panose="02040503050406030204" pitchFamily="18" charset="0"/>
                <a:ea typeface="Cambria Math" panose="02040503050406030204" pitchFamily="18" charset="0"/>
              </a:rPr>
              <a:t>Defector</a:t>
            </a:r>
            <a:endParaRPr lang="ko-KR" altLang="en-US" sz="1600" b="1" dirty="0">
              <a:solidFill>
                <a:schemeClr val="bg1"/>
              </a:solidFill>
              <a:latin typeface="Cambria Math" panose="02040503050406030204" pitchFamily="18" charset="0"/>
            </a:endParaRPr>
          </a:p>
        </p:txBody>
      </p:sp>
      <p:cxnSp>
        <p:nvCxnSpPr>
          <p:cNvPr id="34" name="직선 화살표 연결선 33"/>
          <p:cNvCxnSpPr>
            <a:stCxn id="15" idx="3"/>
            <a:endCxn id="32" idx="1"/>
          </p:cNvCxnSpPr>
          <p:nvPr/>
        </p:nvCxnSpPr>
        <p:spPr>
          <a:xfrm flipV="1">
            <a:off x="5184068" y="2265635"/>
            <a:ext cx="1269029" cy="509876"/>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직선 화살표 연결선 34"/>
          <p:cNvCxnSpPr>
            <a:stCxn id="15" idx="3"/>
            <a:endCxn id="33" idx="1"/>
          </p:cNvCxnSpPr>
          <p:nvPr/>
        </p:nvCxnSpPr>
        <p:spPr>
          <a:xfrm>
            <a:off x="5184068" y="2775511"/>
            <a:ext cx="1258348" cy="290596"/>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6" name="직선 연결선 35"/>
          <p:cNvCxnSpPr/>
          <p:nvPr/>
        </p:nvCxnSpPr>
        <p:spPr>
          <a:xfrm>
            <a:off x="3296652" y="1038935"/>
            <a:ext cx="0" cy="4824536"/>
          </a:xfrm>
          <a:prstGeom prst="line">
            <a:avLst/>
          </a:prstGeom>
          <a:ln w="34925">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40" name="직선 연결선 39"/>
          <p:cNvCxnSpPr/>
          <p:nvPr/>
        </p:nvCxnSpPr>
        <p:spPr>
          <a:xfrm flipH="1">
            <a:off x="2060226" y="5863471"/>
            <a:ext cx="1236426" cy="0"/>
          </a:xfrm>
          <a:prstGeom prst="line">
            <a:avLst/>
          </a:prstGeom>
          <a:ln w="41275">
            <a:solidFill>
              <a:srgbClr val="92D050"/>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599146" y="5540305"/>
            <a:ext cx="1440160" cy="646331"/>
          </a:xfrm>
          <a:prstGeom prst="rect">
            <a:avLst/>
          </a:prstGeom>
          <a:noFill/>
          <a:ln w="41275">
            <a:solidFill>
              <a:srgbClr val="92D050"/>
            </a:solidFill>
          </a:ln>
        </p:spPr>
        <p:txBody>
          <a:bodyPr wrap="square" rtlCol="0">
            <a:spAutoFit/>
          </a:bodyPr>
          <a:lstStyle/>
          <a:p>
            <a:pPr algn="ctr"/>
            <a:r>
              <a:rPr lang="en-US" altLang="ko-KR" dirty="0" smtClean="0">
                <a:latin typeface="Cambria Math" panose="02040503050406030204" pitchFamily="18" charset="0"/>
                <a:ea typeface="Cambria Math" panose="02040503050406030204" pitchFamily="18" charset="0"/>
              </a:rPr>
              <a:t>Initial condition</a:t>
            </a:r>
            <a:endParaRPr lang="ko-KR" altLang="en-US" dirty="0">
              <a:latin typeface="Cambria Math" panose="02040503050406030204" pitchFamily="18" charset="0"/>
            </a:endParaRPr>
          </a:p>
        </p:txBody>
      </p:sp>
      <p:sp>
        <p:nvSpPr>
          <p:cNvPr id="61" name="직사각형 60"/>
          <p:cNvSpPr/>
          <p:nvPr/>
        </p:nvSpPr>
        <p:spPr>
          <a:xfrm>
            <a:off x="6461217" y="3517231"/>
            <a:ext cx="1279134" cy="581191"/>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62" name="직사각형 61"/>
          <p:cNvSpPr/>
          <p:nvPr/>
        </p:nvSpPr>
        <p:spPr>
          <a:xfrm>
            <a:off x="6461217" y="4298353"/>
            <a:ext cx="1279134" cy="581191"/>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tx1"/>
                </a:solidFill>
                <a:latin typeface="Cambria Math" panose="02040503050406030204" pitchFamily="18" charset="0"/>
                <a:ea typeface="Cambria Math" panose="02040503050406030204" pitchFamily="18" charset="0"/>
              </a:rPr>
              <a:t>Defector</a:t>
            </a:r>
            <a:endParaRPr lang="ko-KR" altLang="en-US" sz="1600" b="1" dirty="0">
              <a:solidFill>
                <a:schemeClr val="tx1"/>
              </a:solidFill>
              <a:latin typeface="Cambria Math" panose="02040503050406030204" pitchFamily="18" charset="0"/>
            </a:endParaRPr>
          </a:p>
        </p:txBody>
      </p:sp>
      <p:sp>
        <p:nvSpPr>
          <p:cNvPr id="63" name="직사각형 62"/>
          <p:cNvSpPr/>
          <p:nvPr/>
        </p:nvSpPr>
        <p:spPr>
          <a:xfrm>
            <a:off x="6453096" y="5095568"/>
            <a:ext cx="1279134" cy="581191"/>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50" b="1" dirty="0" smtClean="0">
                <a:solidFill>
                  <a:schemeClr val="tx1"/>
                </a:solidFill>
                <a:latin typeface="Cambria Math" panose="02040503050406030204" pitchFamily="18" charset="0"/>
                <a:ea typeface="Cambria Math" panose="02040503050406030204" pitchFamily="18" charset="0"/>
              </a:rPr>
              <a:t>Cooperator</a:t>
            </a:r>
            <a:endParaRPr lang="ko-KR" altLang="en-US" sz="1550" b="1" dirty="0">
              <a:solidFill>
                <a:schemeClr val="tx1"/>
              </a:solidFill>
              <a:latin typeface="Cambria Math" panose="02040503050406030204" pitchFamily="18" charset="0"/>
            </a:endParaRPr>
          </a:p>
        </p:txBody>
      </p:sp>
      <p:sp>
        <p:nvSpPr>
          <p:cNvPr id="64" name="직사각형 63"/>
          <p:cNvSpPr/>
          <p:nvPr/>
        </p:nvSpPr>
        <p:spPr>
          <a:xfrm>
            <a:off x="6442415" y="5896040"/>
            <a:ext cx="1279134" cy="58119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600" b="1" dirty="0" smtClean="0">
                <a:solidFill>
                  <a:schemeClr val="bg1"/>
                </a:solidFill>
                <a:latin typeface="Cambria Math" panose="02040503050406030204" pitchFamily="18" charset="0"/>
                <a:ea typeface="Cambria Math" panose="02040503050406030204" pitchFamily="18" charset="0"/>
              </a:rPr>
              <a:t>Defector</a:t>
            </a:r>
            <a:endParaRPr lang="ko-KR" altLang="en-US" sz="1600" b="1" dirty="0">
              <a:solidFill>
                <a:schemeClr val="bg1"/>
              </a:solidFill>
              <a:latin typeface="Cambria Math" panose="02040503050406030204" pitchFamily="18" charset="0"/>
            </a:endParaRPr>
          </a:p>
        </p:txBody>
      </p:sp>
      <p:cxnSp>
        <p:nvCxnSpPr>
          <p:cNvPr id="77" name="직선 화살표 연결선 76"/>
          <p:cNvCxnSpPr>
            <a:endCxn id="61" idx="1"/>
          </p:cNvCxnSpPr>
          <p:nvPr/>
        </p:nvCxnSpPr>
        <p:spPr>
          <a:xfrm flipV="1">
            <a:off x="5194749" y="3807827"/>
            <a:ext cx="1266468" cy="327615"/>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8" name="직선 화살표 연결선 77"/>
          <p:cNvCxnSpPr>
            <a:endCxn id="62" idx="1"/>
          </p:cNvCxnSpPr>
          <p:nvPr/>
        </p:nvCxnSpPr>
        <p:spPr>
          <a:xfrm>
            <a:off x="5194749" y="4135442"/>
            <a:ext cx="1266468" cy="453507"/>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3" name="직선 화살표 연결선 82"/>
          <p:cNvCxnSpPr>
            <a:endCxn id="63" idx="1"/>
          </p:cNvCxnSpPr>
          <p:nvPr/>
        </p:nvCxnSpPr>
        <p:spPr>
          <a:xfrm flipV="1">
            <a:off x="5205882" y="5386164"/>
            <a:ext cx="1247214" cy="78235"/>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4" name="직선 화살표 연결선 83"/>
          <p:cNvCxnSpPr>
            <a:endCxn id="64" idx="1"/>
          </p:cNvCxnSpPr>
          <p:nvPr/>
        </p:nvCxnSpPr>
        <p:spPr>
          <a:xfrm>
            <a:off x="5205882" y="5464399"/>
            <a:ext cx="1236533" cy="722237"/>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464489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TotalTime>
  <Words>394</Words>
  <Application>Microsoft Office PowerPoint</Application>
  <PresentationFormat>화면 슬라이드 쇼(4:3)</PresentationFormat>
  <Paragraphs>121</Paragraphs>
  <Slides>17</Slides>
  <Notes>0</Notes>
  <HiddenSlides>0</HiddenSlides>
  <MMClips>0</MMClips>
  <ScaleCrop>false</ScaleCrop>
  <HeadingPairs>
    <vt:vector size="4" baseType="variant">
      <vt:variant>
        <vt:lpstr>테마</vt:lpstr>
      </vt:variant>
      <vt:variant>
        <vt:i4>1</vt:i4>
      </vt:variant>
      <vt:variant>
        <vt:lpstr>슬라이드 제목</vt:lpstr>
      </vt:variant>
      <vt:variant>
        <vt:i4>17</vt:i4>
      </vt:variant>
    </vt:vector>
  </HeadingPairs>
  <TitlesOfParts>
    <vt:vector size="18" baseType="lpstr">
      <vt:lpstr>Office 테마</vt:lpstr>
      <vt:lpstr>Evolutionary games and spatial chaos</vt:lpstr>
      <vt:lpstr>Abstract</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Evolutionary games and spatial chaos</dc:title>
  <dc:creator>residue</dc:creator>
  <cp:lastModifiedBy>residue</cp:lastModifiedBy>
  <cp:revision>19</cp:revision>
  <dcterms:created xsi:type="dcterms:W3CDTF">2018-11-13T05:07:47Z</dcterms:created>
  <dcterms:modified xsi:type="dcterms:W3CDTF">2018-11-13T08:03:14Z</dcterms:modified>
</cp:coreProperties>
</file>

<file path=docProps/thumbnail.jpeg>
</file>